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8" r:id="rId9"/>
    <p:sldId id="261" r:id="rId10"/>
    <p:sldId id="287" r:id="rId11"/>
    <p:sldId id="289" r:id="rId12"/>
    <p:sldId id="270" r:id="rId13"/>
    <p:sldId id="263" r:id="rId14"/>
    <p:sldId id="264" r:id="rId15"/>
    <p:sldId id="272" r:id="rId16"/>
    <p:sldId id="276" r:id="rId17"/>
    <p:sldId id="274" r:id="rId18"/>
    <p:sldId id="273" r:id="rId19"/>
    <p:sldId id="278" r:id="rId20"/>
    <p:sldId id="277" r:id="rId21"/>
    <p:sldId id="279" r:id="rId22"/>
    <p:sldId id="280" r:id="rId23"/>
    <p:sldId id="265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ลักษณะ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ลักษณะ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ลักษณะสีอ่อน 1 - เน้น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ลักษณะ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ลักษณะ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ลักษณะ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C891-710F-4778-8F89-CFE25691CE86}" type="datetimeFigureOut">
              <a:rPr lang="th-TH" smtClean="0"/>
              <a:t>22/03/64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725-880D-468D-A878-C1B4D51665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C891-710F-4778-8F89-CFE25691CE86}" type="datetimeFigureOut">
              <a:rPr lang="th-TH" smtClean="0"/>
              <a:t>22/03/64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725-880D-468D-A878-C1B4D51665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C891-710F-4778-8F89-CFE25691CE86}" type="datetimeFigureOut">
              <a:rPr lang="th-TH" smtClean="0"/>
              <a:t>22/03/64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725-880D-468D-A878-C1B4D5166502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C891-710F-4778-8F89-CFE25691CE86}" type="datetimeFigureOut">
              <a:rPr lang="th-TH" smtClean="0"/>
              <a:t>22/03/64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725-880D-468D-A878-C1B4D5166502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C891-710F-4778-8F89-CFE25691CE86}" type="datetimeFigureOut">
              <a:rPr lang="th-TH" smtClean="0"/>
              <a:t>22/03/64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725-880D-468D-A878-C1B4D51665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C891-710F-4778-8F89-CFE25691CE86}" type="datetimeFigureOut">
              <a:rPr lang="th-TH" smtClean="0"/>
              <a:t>22/03/64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725-880D-468D-A878-C1B4D5166502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C891-710F-4778-8F89-CFE25691CE86}" type="datetimeFigureOut">
              <a:rPr lang="th-TH" smtClean="0"/>
              <a:t>22/03/64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725-880D-468D-A878-C1B4D51665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C891-710F-4778-8F89-CFE25691CE86}" type="datetimeFigureOut">
              <a:rPr lang="th-TH" smtClean="0"/>
              <a:t>22/03/64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725-880D-468D-A878-C1B4D51665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C891-710F-4778-8F89-CFE25691CE86}" type="datetimeFigureOut">
              <a:rPr lang="th-TH" smtClean="0"/>
              <a:t>22/03/64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725-880D-468D-A878-C1B4D51665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C891-710F-4778-8F89-CFE25691CE86}" type="datetimeFigureOut">
              <a:rPr lang="th-TH" smtClean="0"/>
              <a:t>22/03/64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725-880D-468D-A878-C1B4D5166502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C891-710F-4778-8F89-CFE25691CE86}" type="datetimeFigureOut">
              <a:rPr lang="th-TH" smtClean="0"/>
              <a:t>22/03/64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725-880D-468D-A878-C1B4D5166502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B0C891-710F-4778-8F89-CFE25691CE86}" type="datetimeFigureOut">
              <a:rPr lang="th-TH" smtClean="0"/>
              <a:t>22/03/64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21F725-880D-468D-A878-C1B4D5166502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D:\2.%20&#3588;&#3624;.&#3667;%20&#3588;&#3619;&#3641;&#3649;&#3614;&#3609;\1.&#3588;&#3624;.&#3667;%20&#3649;&#3614;&#3609;\&#3609;&#3623;&#3633;&#3605;&#3585;&#3619;&#3619;&#3617;\&#3668;.&#3648;&#3609;&#3639;&#3657;&#3629;&#3627;&#3634;&#3609;&#3623;&#3633;&#3605;&#3585;&#3619;&#3619;&#3617;&#3588;&#3635;&#3623;&#3636;&#3648;&#3624;&#3625;&#3603;&#3660;.doc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file:///D:\2.%20&#3588;&#3624;.&#3667;%20&#3588;&#3619;&#3641;&#3649;&#3614;&#3609;\1.&#3588;&#3624;.&#3667;%20&#3649;&#3614;&#3609;\&#3609;&#3623;&#3633;&#3605;&#3585;&#3619;&#3619;&#3617;\&#3670;.&#3648;&#3609;&#3639;&#3657;&#3629;&#3627;&#3634;&#3609;&#3623;&#3633;&#3605;&#3585;&#3619;&#3619;&#3617;&#3588;&#3635;&#3626;&#3633;&#3609;&#3608;&#3634;&#3609;.doc" TargetMode="External"/><Relationship Id="rId2" Type="http://schemas.openxmlformats.org/officeDocument/2006/relationships/hyperlink" Target="file:///D:\2.%20&#3588;&#3624;.&#3667;%20&#3588;&#3619;&#3641;&#3649;&#3614;&#3609;\1.&#3588;&#3624;.&#3667;%20&#3649;&#3614;&#3609;\&#3609;&#3623;&#3633;&#3605;&#3585;&#3619;&#3619;&#3617;\&#3666;.&#3609;&#3623;&#3633;&#3605;&#3585;&#3619;&#3619;&#3617;&#3588;&#3635;&#3626;&#3619;&#3619;&#3614;&#3609;&#3634;&#3617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D:\2.%20&#3588;&#3624;.&#3667;%20&#3588;&#3619;&#3641;&#3649;&#3614;&#3609;\1.&#3588;&#3624;.&#3667;%20&#3649;&#3614;&#3609;\&#3609;&#3623;&#3633;&#3605;&#3585;&#3619;&#3619;&#3617;\&#3667;.&#3648;&#3609;&#3639;&#3657;&#3629;&#3627;&#3634;&#3609;&#3623;&#3633;&#3605;&#3619;&#3619;&#3617;&#3585;&#3619;&#3636;&#3618;&#3634;.doc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hyperlink" Target="file:///D:\2.%20&#3588;&#3624;.&#3667;%20&#3588;&#3619;&#3641;&#3649;&#3614;&#3609;\1.&#3588;&#3624;.&#3667;%20&#3649;&#3614;&#3609;\&#3609;&#3623;&#3633;&#3605;&#3585;&#3619;&#3619;&#3617;\&#3669;.&#3648;&#3609;&#3639;&#3657;&#3629;&#3627;&#3634;&#3609;&#3623;&#3633;&#3605;&#3585;&#3619;&#3619;&#3617;&#3588;&#3635;&#3610;&#3640;&#3614;&#3610;&#3607;.doc" TargetMode="External"/><Relationship Id="rId4" Type="http://schemas.openxmlformats.org/officeDocument/2006/relationships/hyperlink" Target="file:///D:\2.%20&#3588;&#3624;.&#3667;%20&#3588;&#3619;&#3641;&#3649;&#3614;&#3609;\1.&#3588;&#3624;.&#3667;%20&#3649;&#3614;&#3609;\&#3609;&#3623;&#3633;&#3605;&#3585;&#3619;&#3619;&#3617;\&#3665;.&#3609;&#3623;&#3633;&#3605;&#3585;&#3619;&#3619;&#3617;&#3588;&#3635;&#3609;&#3634;&#3617;.doc" TargetMode="External"/><Relationship Id="rId9" Type="http://schemas.openxmlformats.org/officeDocument/2006/relationships/image" Target="../media/image12.png"/><Relationship Id="rId1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D:\2.%20&#3588;&#3624;.&#3667;%20&#3588;&#3619;&#3641;&#3649;&#3614;&#3609;\1.&#3588;&#3624;.&#3667;%20&#3649;&#3614;&#3609;\&#3623;&#3636;&#3592;&#3633;&#3618;%20&#3669;&#3610;&#3607;&#3649;&#3614;&#3609;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1&#3649;&#3612;&#3609;&#3585;&#3634;&#3619;&#3626;&#3629;&#3609;&#3616;&#3634;&#3625;&#3634;&#3652;&#3607;&#3618;%20&#3617;.3%20&#3609;&#3614;\&#3649;&#3612;&#3609;&#3631;%20&#3616;&#3634;&#3625;&#3634;&#3652;&#3607;&#3618;%20&#3617;.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3591;&#3634;&#3609;&#3609;&#3635;&#3648;&#3626;&#3609;&#3629;&#3611;&#3619;&#3632;&#3648;&#3617;&#3636;&#3609;%20sar%2064.pptx#23. &#3591;&#3634;&#3609;&#3609;&#3635;&#3648;&#3626;&#3609;&#3629; PowerPoint" TargetMode="External"/><Relationship Id="rId2" Type="http://schemas.openxmlformats.org/officeDocument/2006/relationships/hyperlink" Target="file:///D:\1&#3649;&#3612;&#3609;&#3585;&#3634;&#3619;&#3626;&#3629;&#3609;&#3616;&#3634;&#3625;&#3634;&#3652;&#3607;&#3618;%20&#3617;.3%20&#3609;&#3614;\&#3626;&#3639;&#3656;&#3629;%20PowerPoint%20&#3623;&#3619;&#3619;&#3603;&#3588;&#3604;&#3637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80518" y="2564904"/>
            <a:ext cx="5785819" cy="109993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tx1"/>
                </a:solidFill>
              </a:rPr>
              <a:t/>
            </a:r>
            <a:br>
              <a:rPr lang="th-TH" b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นางสาว</a:t>
            </a:r>
            <a:r>
              <a:rPr lang="th-TH" sz="3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ศุกภ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ลักษณ์  พุดตาเต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ครู </a:t>
            </a:r>
            <a:r>
              <a:rPr lang="th-TH" sz="3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ฐานะ ครูชำนาญการพิเศษ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76" y="3920645"/>
            <a:ext cx="5874348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โรงเรียนนาเชือกพิทยาสรรค์ 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สำนักงานเขตพื้นที่การศึกษามัธยมศึกษา มหาสารคาม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กระทรวงศึกษาธิการ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75" y="476672"/>
            <a:ext cx="5690859" cy="1815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รายงานผลการปฏิบัติงาน</a:t>
            </a:r>
            <a:b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เพื่อประกอบการพิจารณาเลื่อนขั้นเงินเดือน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ครั้งที่ 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ตุลาคม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2563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– 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31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มีนาคม 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2564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รูปภาพ 12" descr="C:\Users\dell\Desktop\1334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466850" cy="475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 descr="D:\๑. คศ.๓ (แพน ตย.)\กรอบผลงานและตย.มายแมพ\1vm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9527">
            <a:off x="4659210" y="3899671"/>
            <a:ext cx="4315014" cy="28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5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800" dirty="0"/>
              <a:t>เอกสารประกอบการสอน</a:t>
            </a:r>
            <a:r>
              <a:rPr lang="en-US" dirty="0">
                <a:latin typeface="Cordia New"/>
                <a:ea typeface="SimSun"/>
                <a:cs typeface="Angsana New"/>
              </a:rPr>
              <a:t/>
            </a:r>
            <a:br>
              <a:rPr lang="en-US" dirty="0">
                <a:latin typeface="Cordia New"/>
                <a:ea typeface="SimSun"/>
                <a:cs typeface="Angsana New"/>
              </a:rPr>
            </a:br>
            <a:endParaRPr lang="th-TH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816424" cy="533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4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สื่อการสอนบทเรียนสำเร็จรูป</a:t>
            </a:r>
            <a:endParaRPr lang="th-TH" dirty="0"/>
          </a:p>
        </p:txBody>
      </p:sp>
      <p:pic>
        <p:nvPicPr>
          <p:cNvPr id="7" name="รูปภาพ 6">
            <a:hlinkClick r:id="rId2" action="ppaction://hlinkfile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49229"/>
            <a:ext cx="2298073" cy="3050544"/>
          </a:xfrm>
          <a:prstGeom prst="rect">
            <a:avLst/>
          </a:prstGeom>
          <a:noFill/>
        </p:spPr>
      </p:pic>
      <p:pic>
        <p:nvPicPr>
          <p:cNvPr id="8" name="รูปภาพ 7">
            <a:hlinkClick r:id="rId4" action="ppaction://hlinkfile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0" y="1098337"/>
            <a:ext cx="2218529" cy="2952328"/>
          </a:xfrm>
          <a:prstGeom prst="rect">
            <a:avLst/>
          </a:prstGeom>
          <a:noFill/>
        </p:spPr>
      </p:pic>
      <p:pic>
        <p:nvPicPr>
          <p:cNvPr id="1026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31" y="1098337"/>
            <a:ext cx="2132297" cy="301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รูปภาพ 9">
            <a:hlinkClick r:id="rId8" action="ppaction://hlinkfile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03873"/>
            <a:ext cx="2023710" cy="2814262"/>
          </a:xfrm>
          <a:prstGeom prst="rect">
            <a:avLst/>
          </a:prstGeom>
          <a:noFill/>
        </p:spPr>
      </p:pic>
      <p:pic>
        <p:nvPicPr>
          <p:cNvPr id="1027" name="Picture 3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27" y="4164902"/>
            <a:ext cx="2002505" cy="283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35" y="4099773"/>
            <a:ext cx="1990216" cy="28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1084"/>
            <a:ext cx="2025141" cy="286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8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58644"/>
              </p:ext>
            </p:extLst>
          </p:nvPr>
        </p:nvGraphicFramePr>
        <p:xfrm>
          <a:off x="971600" y="2996952"/>
          <a:ext cx="6840759" cy="2160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{0E3FDE45-AF77-4B5C-9715-49D594BDF05E}</a:tableStyleId>
              </a:tblPr>
              <a:tblGrid>
                <a:gridCol w="503354"/>
                <a:gridCol w="5270325"/>
                <a:gridCol w="1067080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ที่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เรื่อง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ระดับชั้น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hlinkClick r:id="rId2" action="ppaction://hlinkfile"/>
                        </a:rPr>
                        <a:t>การพัฒนาบทเรียนสำเร็จรูป เรื่อง ชนิดและหน้าที่ของคำ สำหรับนักเรียนชั้นมัธยมศึกษาปีที่ </a:t>
                      </a:r>
                      <a:r>
                        <a:rPr lang="en-US" sz="2800" dirty="0">
                          <a:effectLst/>
                          <a:hlinkClick r:id="rId2" action="ppaction://hlinkfile"/>
                        </a:rPr>
                        <a:t>3 </a:t>
                      </a:r>
                      <a:r>
                        <a:rPr lang="th-TH" sz="2800" dirty="0">
                          <a:effectLst/>
                          <a:hlinkClick r:id="rId2" action="ppaction://hlinkfile"/>
                        </a:rPr>
                        <a:t>โรงเรียนนาเชือกพิทยาสรรค์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ม</a:t>
                      </a:r>
                      <a:r>
                        <a:rPr lang="en-US" sz="2800" dirty="0">
                          <a:effectLst/>
                        </a:rPr>
                        <a:t>.3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3  การจัดกิจกรรมการเรียนการสอน</a:t>
            </a:r>
            <a:r>
              <a:rPr lang="en-US" b="1" dirty="0"/>
              <a:t> </a:t>
            </a:r>
            <a:r>
              <a:rPr lang="th-TH" b="1" dirty="0"/>
              <a:t>(ต่อ)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36289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3.</a:t>
            </a:r>
            <a:r>
              <a:rPr lang="en-US" dirty="0" smtClean="0"/>
              <a:t>3</a:t>
            </a:r>
            <a:r>
              <a:rPr lang="th-TH" dirty="0" smtClean="0"/>
              <a:t>  </a:t>
            </a:r>
            <a:r>
              <a:rPr lang="th-TH" dirty="0"/>
              <a:t>จัดทำวิจัยในชั้นเรียน จำนวน</a:t>
            </a:r>
            <a:r>
              <a:rPr lang="en-US" u="dotted" dirty="0"/>
              <a:t> 1 </a:t>
            </a:r>
            <a:r>
              <a:rPr lang="th-TH" u="dotted" dirty="0"/>
              <a:t> </a:t>
            </a:r>
            <a:r>
              <a:rPr lang="th-TH" dirty="0"/>
              <a:t>เรื่อง    </a:t>
            </a:r>
            <a:r>
              <a:rPr lang="th-TH" dirty="0" smtClean="0"/>
              <a:t>ได้แก่</a:t>
            </a:r>
            <a:endParaRPr lang="th-TH" dirty="0"/>
          </a:p>
        </p:txBody>
      </p:sp>
      <p:pic>
        <p:nvPicPr>
          <p:cNvPr id="7" name="Picture 2" descr="D:\๑. คศ.๓ (แพน ตย.)\กรอบผลงานและตย.มายแมพ\1vm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3242">
            <a:off x="3462680" y="774743"/>
            <a:ext cx="2316615" cy="15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555776" y="2060848"/>
            <a:ext cx="3528392" cy="125272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3.4 </a:t>
            </a:r>
            <a:r>
              <a:rPr lang="th-TH" b="1" dirty="0" smtClean="0">
                <a:solidFill>
                  <a:schemeClr val="tx1"/>
                </a:solidFill>
              </a:rPr>
              <a:t>บทเรียนออนไลน์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Administrator\Desktop\PLC อ.แพน\received_203479595998972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7" y="340496"/>
            <a:ext cx="17281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\Desktop\PLC อ.แพน\received_2034795959989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17417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402909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Google Classroom</a:t>
            </a:r>
            <a:endParaRPr lang="th-TH" b="1" dirty="0"/>
          </a:p>
        </p:txBody>
      </p:sp>
      <p:sp>
        <p:nvSpPr>
          <p:cNvPr id="6" name="ชื่อเรื่อง 2"/>
          <p:cNvSpPr txBox="1">
            <a:spLocks/>
          </p:cNvSpPr>
          <p:nvPr/>
        </p:nvSpPr>
        <p:spPr>
          <a:xfrm>
            <a:off x="827584" y="358001"/>
            <a:ext cx="8229600" cy="1002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600" b="1" dirty="0" smtClean="0"/>
              <a:t>3  การจัดกิจกรรมการเรียนการสอน</a:t>
            </a:r>
            <a:r>
              <a:rPr lang="en-US" sz="3600" b="1" dirty="0" smtClean="0"/>
              <a:t> </a:t>
            </a:r>
            <a:r>
              <a:rPr lang="th-TH" sz="3600" b="1" dirty="0" smtClean="0"/>
              <a:t>(ต่อ)</a:t>
            </a:r>
            <a:endParaRPr lang="th-TH" sz="3600" dirty="0"/>
          </a:p>
        </p:txBody>
      </p:sp>
      <p:pic>
        <p:nvPicPr>
          <p:cNvPr id="7" name="Picture 2" descr="D:\๑. คศ.๓ (แพน ตย.)\กรอบผลงานและตย.มายแมพ\1vm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3242">
            <a:off x="3586062" y="661915"/>
            <a:ext cx="2189286" cy="1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483768" y="2415609"/>
            <a:ext cx="4176464" cy="125272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3.5 </a:t>
            </a:r>
            <a:r>
              <a:rPr lang="th-TH" sz="3600" b="1" dirty="0" smtClean="0">
                <a:solidFill>
                  <a:schemeClr val="tx1"/>
                </a:solidFill>
              </a:rPr>
              <a:t>บทเรียนออนไลน์</a:t>
            </a:r>
            <a:br>
              <a:rPr lang="th-TH" sz="3600" b="1" dirty="0" smtClean="0">
                <a:solidFill>
                  <a:schemeClr val="tx1"/>
                </a:solidFill>
              </a:rPr>
            </a:br>
            <a:r>
              <a:rPr lang="th-TH" sz="3600" b="1" dirty="0" smtClean="0">
                <a:solidFill>
                  <a:schemeClr val="tx1"/>
                </a:solidFill>
              </a:rPr>
              <a:t>ทางเว็บไซต์ของ</a:t>
            </a:r>
            <a:br>
              <a:rPr lang="th-TH" sz="3600" b="1" dirty="0" smtClean="0">
                <a:solidFill>
                  <a:schemeClr val="tx1"/>
                </a:solidFill>
              </a:rPr>
            </a:br>
            <a:r>
              <a:rPr lang="th-TH" sz="3200" b="1" dirty="0" smtClean="0">
                <a:solidFill>
                  <a:schemeClr val="tx1"/>
                </a:solidFill>
              </a:rPr>
              <a:t>โรงเรียนนาเชือกพิทยาสรรค์</a:t>
            </a:r>
            <a:endParaRPr lang="th-TH" sz="3200" b="1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1"/>
            <a:ext cx="2808312" cy="625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รูปภาพ 4" descr="C:\Users\dell\Desktop\1334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80" y="1143124"/>
            <a:ext cx="2736304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ชื่อเรื่อง 2"/>
          <p:cNvSpPr txBox="1">
            <a:spLocks/>
          </p:cNvSpPr>
          <p:nvPr/>
        </p:nvSpPr>
        <p:spPr>
          <a:xfrm>
            <a:off x="827584" y="116632"/>
            <a:ext cx="8229600" cy="1002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600" b="1" dirty="0" smtClean="0"/>
              <a:t>3  การจัดกิจกรรมการเรียนการสอน</a:t>
            </a:r>
            <a:r>
              <a:rPr lang="en-US" sz="3600" b="1" dirty="0" smtClean="0"/>
              <a:t> </a:t>
            </a:r>
            <a:r>
              <a:rPr lang="th-TH" sz="3600" b="1" dirty="0" smtClean="0"/>
              <a:t>(ต่อ)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6419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ภาพการกิจกรรมการเรียนการสอนในชั้นเรียน</a:t>
            </a:r>
            <a:endParaRPr lang="th-TH" dirty="0"/>
          </a:p>
        </p:txBody>
      </p:sp>
      <p:pic>
        <p:nvPicPr>
          <p:cNvPr id="5" name="รูปภาพ 4" descr="C:\Users\Administrator\Desktop\งานสอนม.๓ น.พ\ภาพกิจกรรม นพ\สอน๗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3" y="4200663"/>
            <a:ext cx="3745264" cy="263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dell\Desktop\1358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24478"/>
            <a:ext cx="3676391" cy="2757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 descr="C:\Users\dell\Desktop\1358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781296" cy="262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26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ภาพการ</a:t>
            </a:r>
            <a:r>
              <a:rPr lang="th-TH" b="1" dirty="0" smtClean="0"/>
              <a:t>ปฏิบัติงานครูที่ปรึกษา</a:t>
            </a:r>
            <a:endParaRPr lang="th-TH" dirty="0"/>
          </a:p>
        </p:txBody>
      </p:sp>
      <p:pic>
        <p:nvPicPr>
          <p:cNvPr id="3074" name="Picture 2" descr="C:\Users\dell\Desktop\135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402632" cy="255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esktop\135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98" y="2132856"/>
            <a:ext cx="3125838" cy="2344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5" descr="C:\Users\dell\Desktop\1352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2" y="4421088"/>
            <a:ext cx="3390444" cy="226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C:\Users\dell\Desktop\รูปกิจกรรมภาคเรียนที่ ๑ ๒๕๖๓\1334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89" y="4482442"/>
            <a:ext cx="3138799" cy="229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09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ภา</a:t>
            </a:r>
            <a:r>
              <a:rPr lang="th-TH" b="1" dirty="0" smtClean="0"/>
              <a:t>พการปฏิบัติหน้าที่ (กิจกรรมรักษาดินแดน)</a:t>
            </a:r>
            <a:endParaRPr lang="th-TH" dirty="0"/>
          </a:p>
        </p:txBody>
      </p:sp>
      <p:pic>
        <p:nvPicPr>
          <p:cNvPr id="9" name="รูปภาพ 8" descr="C:\Users\dell\Desktop\รูปกิจกรรมภาคเรียนที่ ๑ ๒๕๖๓\1334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22" y="1356412"/>
            <a:ext cx="3796902" cy="252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 descr="C:\Users\Administrator\Desktop\งานสอนม.๓ น.พ\ภาพกิจกรรม นพ\อบรม๖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2" y="1340768"/>
            <a:ext cx="385879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 descr="C:\Users\Administrator\Desktop\งานสอนม.๓ น.พ\ภาพกิจกรรม นพ\ก๖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2" y="3873343"/>
            <a:ext cx="3479228" cy="272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dell\Desktop\1335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09" y="3880449"/>
            <a:ext cx="3618928" cy="271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ภา</a:t>
            </a:r>
            <a:r>
              <a:rPr lang="th-TH" b="1" dirty="0" smtClean="0"/>
              <a:t>พการปฏิบัติหน้าที่งานพิเศษ (งานพัสดุ)</a:t>
            </a:r>
            <a:endParaRPr lang="th-TH" dirty="0"/>
          </a:p>
        </p:txBody>
      </p:sp>
      <p:pic>
        <p:nvPicPr>
          <p:cNvPr id="10" name="รูปภาพ 9" descr="C:\Users\dell\Desktop\รูปกิจกรรมภาคเรียนที่ ๑ ๒๕๖๓\1334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9" y="4039313"/>
            <a:ext cx="3734099" cy="268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C:\Users\dell\Desktop\รูปกิจกรรมภาคเรียนที่ ๑ ๒๕๖๓\1334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8" y="1224358"/>
            <a:ext cx="3751580" cy="281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 descr="C:\Users\dell\Desktop\รูปกิจกรรมภาคเรียนที่ ๑ ๒๕๖๓\1334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78" y="1320181"/>
            <a:ext cx="3648611" cy="261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 descr="C:\Users\dell\Desktop\1358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64" y="4135135"/>
            <a:ext cx="347372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80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ภาพการปฏิบัติหน้าที่เวรประจำวัน</a:t>
            </a:r>
            <a:endParaRPr lang="th-TH" dirty="0"/>
          </a:p>
        </p:txBody>
      </p:sp>
      <p:pic>
        <p:nvPicPr>
          <p:cNvPr id="4" name="ตัวแทนเนื้อหา 3" descr="C:\Users\dell\Desktop\รูปกิจกรรมภาคเรียนที่ ๑ ๒๕๖๓\13345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1" y="1484784"/>
            <a:ext cx="4464496" cy="321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dell\Desktop\รูปกิจกรรมภาคเรียนที่ ๑ ๒๕๖๓\133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5" descr="C:\Users\dell\Desktop\1358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28" y="4149080"/>
            <a:ext cx="316835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C:\Users\dell\Desktop\13586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10728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611560" y="1844824"/>
            <a:ext cx="8208912" cy="48965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ชื่อ 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นางสาว</a:t>
            </a:r>
            <a:r>
              <a:rPr lang="th-TH" sz="25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ศุกภ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ลักษณ์  พุดตาเต</a:t>
            </a:r>
          </a:p>
          <a:p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วุฒิการศึกษา</a:t>
            </a:r>
          </a:p>
          <a:p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ระดับปริญญาตรี  </a:t>
            </a:r>
            <a:r>
              <a:rPr lang="th-TH" sz="25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ศศ.บ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 การสอนภาษาไทย จาก  มหาวิทยาลัยขอนแก่น</a:t>
            </a:r>
          </a:p>
          <a:p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ระดับปริญญาโท  </a:t>
            </a:r>
            <a:r>
              <a:rPr lang="th-TH" sz="25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ศศ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.ม.  </a:t>
            </a: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ภาษาไทย  จาก 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มหาวิทยาลัยขอนแก่น  </a:t>
            </a:r>
          </a:p>
          <a:p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ตำแหน่ง   ครู   </a:t>
            </a:r>
            <a:r>
              <a:rPr lang="th-TH" sz="25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ฐานะ  ชำนาญ</a:t>
            </a: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การพิเศษ   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อายุ </a:t>
            </a: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    ปฏิบัติราชการ </a:t>
            </a:r>
            <a:r>
              <a:rPr lang="en-US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เลขที่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ตำแหน่ง 123273 เงินเดือน </a:t>
            </a: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41</a:t>
            </a: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0  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บาท    เงิน</a:t>
            </a:r>
            <a:r>
              <a:rPr lang="th-TH" sz="25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ฐานะ 11,200 บาท</a:t>
            </a:r>
          </a:p>
          <a:p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วัน / เดือน / ปี เกิด 10 กุมภาพันธ์ 2530  </a:t>
            </a:r>
          </a:p>
          <a:p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วัน / เดือน / ปี บรรจุเข้ารับราชการ 2 สิงหาคม 2553</a:t>
            </a:r>
          </a:p>
          <a:p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ปฏิบัติการสอนกลุ่มสาระการเรียนรู้  ภาษาไทย </a:t>
            </a:r>
          </a:p>
          <a:p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โรงเรียน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นาเชือกพิทยาสรรค์ </a:t>
            </a: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สำนักงาน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เขตพื้นที่การศึกษา</a:t>
            </a: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มัธยมศึกษา มหาสารคาม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ทั่วไป     </a:t>
            </a: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800" dirty="0"/>
          </a:p>
        </p:txBody>
      </p:sp>
      <p:pic>
        <p:nvPicPr>
          <p:cNvPr id="4098" name="Picture 2" descr="D:\๑. คศ.๓ (แพน ตย.)\กรอบผลงานและตย.มายแมพ\1vm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428">
            <a:off x="3131123" y="608211"/>
            <a:ext cx="2433637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ภาพการปฏิบัติงานอื่นๆตามที่ได้รับมอบหมาย</a:t>
            </a:r>
            <a:endParaRPr lang="th-TH" dirty="0"/>
          </a:p>
        </p:txBody>
      </p:sp>
      <p:pic>
        <p:nvPicPr>
          <p:cNvPr id="4" name="Picture 3" descr="C:\Users\dell\Desktop\รูปกิจกรรมภาคเรียนที่ ๑ ๒๕๖๓\133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4" descr="C:\Users\dell\Desktop\รูปกิจกรรมภาคเรียนที่ ๑ ๒๕๖๓\1334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28" y="4055426"/>
            <a:ext cx="3243808" cy="2685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C:\Users\dell\Desktop\รูปกิจกรรมภาคเรียนที่ ๑ ๒๕๖๓\1334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67894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C:\Users\Administrator\Desktop\งานสอนม.๓ น.พ\ภาพกิจกรรม นพ\ก๑๒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16" y="1556791"/>
            <a:ext cx="4136390" cy="232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450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ภาพเกียรติบัตรจากการอบรมพัฒนาตนเอง</a:t>
            </a:r>
            <a:endParaRPr lang="th-TH" dirty="0"/>
          </a:p>
        </p:txBody>
      </p:sp>
      <p:pic>
        <p:nvPicPr>
          <p:cNvPr id="7170" name="Picture 2" descr="C:\Users\dell\Desktop\135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456384" cy="25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esktop\135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3528392" cy="247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44" y="4177926"/>
            <a:ext cx="3168352" cy="223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4621"/>
            <a:ext cx="3564934" cy="252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5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ภาพเกียรติบัตรจากการอบรมพัฒนาตนเอง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1878"/>
            <a:ext cx="3528392" cy="249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93" y="1471878"/>
            <a:ext cx="3548816" cy="250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8" y="4179818"/>
            <a:ext cx="336707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55" y="4215522"/>
            <a:ext cx="3443454" cy="243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7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7139136" cy="25922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ขอบคุณและสวัสดีค่ะ</a:t>
            </a:r>
            <a:endParaRPr lang="th-TH" sz="60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D:\๑. คศ.๓ (แพน ตย.)\กรอบผลงานและตย.มายแมพ\uut3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91676"/>
            <a:ext cx="4896544" cy="15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5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แสดงจำนวนวันลา </a:t>
            </a:r>
            <a:r>
              <a:rPr lang="th-TH" dirty="0" smtClean="0"/>
              <a:t>(</a:t>
            </a:r>
            <a:r>
              <a:rPr lang="th-TH" dirty="0"/>
              <a:t>1 </a:t>
            </a:r>
            <a:r>
              <a:rPr lang="th-TH" dirty="0" smtClean="0"/>
              <a:t>ตุลาคม  </a:t>
            </a:r>
            <a:r>
              <a:rPr lang="th-TH" dirty="0"/>
              <a:t>2563 – </a:t>
            </a:r>
            <a:r>
              <a:rPr lang="th-TH" dirty="0" smtClean="0"/>
              <a:t>3</a:t>
            </a:r>
            <a:r>
              <a:rPr lang="en-US" dirty="0" smtClean="0"/>
              <a:t>1</a:t>
            </a:r>
            <a:r>
              <a:rPr lang="th-TH" dirty="0" smtClean="0"/>
              <a:t> มีนาคม 256</a:t>
            </a:r>
            <a:r>
              <a:rPr lang="en-US" dirty="0" smtClean="0"/>
              <a:t>4</a:t>
            </a:r>
            <a:r>
              <a:rPr lang="th-TH" dirty="0" smtClean="0"/>
              <a:t>)</a:t>
            </a:r>
            <a:endParaRPr lang="th-TH" dirty="0"/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10889"/>
              </p:ext>
            </p:extLst>
          </p:nvPr>
        </p:nvGraphicFramePr>
        <p:xfrm>
          <a:off x="1367644" y="2780928"/>
          <a:ext cx="6480720" cy="36522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26159"/>
                <a:gridCol w="490464"/>
                <a:gridCol w="490464"/>
                <a:gridCol w="490464"/>
                <a:gridCol w="490464"/>
                <a:gridCol w="490464"/>
                <a:gridCol w="503407"/>
                <a:gridCol w="503407"/>
                <a:gridCol w="490464"/>
                <a:gridCol w="490464"/>
                <a:gridCol w="814499"/>
              </a:tblGrid>
              <a:tr h="7654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การลา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ลาป่วย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ลากิจ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ลาอุปสมบท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ลาคลอด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มาสาย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446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ครั้ง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วัน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ครั้ง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วัน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ครั้ง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วัน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ครั้ง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วัน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ครั้ง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วัน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844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</a:rPr>
                        <a:t>รวม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883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</a:rPr>
                        <a:t>รวมทั้งสิ้น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จำนวน......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.....ครั้ง   จำนวน.....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....วัน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D:\๑. คศ.๓ (แพน ตย.)\กรอบผลงานและตย.มายแมพ\img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3248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73067"/>
              </p:ext>
            </p:extLst>
          </p:nvPr>
        </p:nvGraphicFramePr>
        <p:xfrm>
          <a:off x="1259895" y="2584068"/>
          <a:ext cx="6847897" cy="41534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0757"/>
                <a:gridCol w="1325467"/>
                <a:gridCol w="2398082"/>
                <a:gridCol w="1159164"/>
                <a:gridCol w="1274427"/>
              </a:tblGrid>
              <a:tr h="55726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</a:rPr>
                        <a:t>ที่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</a:rPr>
                        <a:t>ชั้นที่สอน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</a:rPr>
                        <a:t>วิชาที่สอน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</a:rPr>
                        <a:t>จำนวนคาบ/สัปดาห์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th-TH" sz="2000" dirty="0">
                          <a:effectLst/>
                        </a:rPr>
                        <a:t>จำนวนนักเรียน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278634"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</a:rPr>
                        <a:t>ม. </a:t>
                      </a:r>
                      <a:r>
                        <a:rPr lang="en-US" sz="2000" dirty="0" smtClean="0">
                          <a:effectLst/>
                        </a:rPr>
                        <a:t>3/7 </a:t>
                      </a:r>
                      <a:r>
                        <a:rPr lang="en-US" sz="2000" dirty="0">
                          <a:effectLst/>
                        </a:rPr>
                        <a:t>- 3/9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effectLst/>
                        </a:rPr>
                        <a:t>ภาษาไทยพื้นฐาน(ท</a:t>
                      </a:r>
                      <a:r>
                        <a:rPr lang="en-US" sz="2000" dirty="0" smtClean="0">
                          <a:effectLst/>
                        </a:rPr>
                        <a:t>23102</a:t>
                      </a:r>
                      <a:r>
                        <a:rPr lang="th-TH" sz="200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272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362580"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</a:rPr>
                        <a:t>ม. </a:t>
                      </a:r>
                      <a:r>
                        <a:rPr lang="en-US" sz="2000" dirty="0" smtClean="0">
                          <a:effectLst/>
                        </a:rPr>
                        <a:t>3/1 </a:t>
                      </a:r>
                      <a:r>
                        <a:rPr lang="en-US" sz="2000" dirty="0">
                          <a:effectLst/>
                        </a:rPr>
                        <a:t>– 3/9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effectLst/>
                        </a:rPr>
                        <a:t>ภาษาไทยเพิ่มเติม (ท</a:t>
                      </a:r>
                      <a:r>
                        <a:rPr lang="en-US" sz="2000" dirty="0" smtClean="0">
                          <a:effectLst/>
                        </a:rPr>
                        <a:t>23202</a:t>
                      </a:r>
                      <a:r>
                        <a:rPr lang="th-TH" sz="200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70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32853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th-TH" sz="2000" dirty="0">
                          <a:effectLst/>
                        </a:rPr>
                        <a:t>สวดมนต์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31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32853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th-TH" sz="2000" dirty="0">
                          <a:effectLst/>
                        </a:rPr>
                        <a:t>ลดเวลาเรียน  เพิ่มเวลารู้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31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390582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ชุมนุม</a:t>
                      </a:r>
                      <a:r>
                        <a:rPr lang="en-US" sz="2000" dirty="0">
                          <a:effectLst/>
                        </a:rPr>
                        <a:t>	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278634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th-TH" sz="2000" dirty="0">
                          <a:effectLst/>
                        </a:rPr>
                        <a:t>กิจกรรมรักษาดินแดน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76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278634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PLC </a:t>
                      </a:r>
                      <a:r>
                        <a:rPr lang="th-TH" sz="2000" dirty="0">
                          <a:effectLst/>
                        </a:rPr>
                        <a:t>ระดับชั้น ม.</a:t>
                      </a: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278634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th-TH" sz="2000">
                          <a:effectLst/>
                        </a:rPr>
                        <a:t>สอนเสริมวิชาการ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31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278634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th-TH" sz="2000">
                          <a:effectLst/>
                        </a:rPr>
                        <a:t>กิจกรรม </a:t>
                      </a:r>
                      <a:r>
                        <a:rPr lang="en-US" sz="2000">
                          <a:effectLst/>
                        </a:rPr>
                        <a:t>5 </a:t>
                      </a:r>
                      <a:r>
                        <a:rPr lang="th-TH" sz="2000">
                          <a:effectLst/>
                        </a:rPr>
                        <a:t>ส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31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278634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th-TH" sz="2000">
                          <a:effectLst/>
                        </a:rPr>
                        <a:t>กิจกรรมสาธารณประโยชน์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31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</a:rPr>
                        <a:t>รวม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28</a:t>
                      </a:r>
                      <a:endParaRPr lang="en-US" sz="200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593</a:t>
                      </a:r>
                      <a:endParaRPr lang="en-US" sz="2000" dirty="0">
                        <a:effectLst/>
                        <a:latin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076"/>
          </a:xfrm>
        </p:spPr>
        <p:txBody>
          <a:bodyPr>
            <a:normAutofit fontScale="90000"/>
          </a:bodyPr>
          <a:lstStyle/>
          <a:p>
            <a:r>
              <a:rPr lang="th-TH" sz="4900" b="1" dirty="0" smtClean="0"/>
              <a:t>2. ข้อมูล</a:t>
            </a:r>
            <a:r>
              <a:rPr lang="th-TH" sz="4900" b="1" dirty="0"/>
              <a:t>การปฏิบัติหน้าที่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599309" y="206084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2.1  ปฏิบัติการ</a:t>
            </a:r>
            <a:r>
              <a:rPr lang="th-TH" b="1" dirty="0" smtClean="0"/>
              <a:t>สอนภาคเรียนที่ </a:t>
            </a:r>
            <a:r>
              <a:rPr lang="en-US" b="1" dirty="0" smtClean="0"/>
              <a:t>2 </a:t>
            </a:r>
            <a:r>
              <a:rPr lang="th-TH" b="1" dirty="0" smtClean="0"/>
              <a:t>ปีการ</a:t>
            </a:r>
            <a:r>
              <a:rPr lang="th-TH" b="1" dirty="0"/>
              <a:t>ศึกษา 256</a:t>
            </a:r>
            <a:r>
              <a:rPr lang="en-US" b="1" dirty="0"/>
              <a:t>3</a:t>
            </a:r>
          </a:p>
        </p:txBody>
      </p:sp>
      <p:pic>
        <p:nvPicPr>
          <p:cNvPr id="6" name="Picture 2" descr="D:\๑. คศ.๓ (แพน ตย.)\กรอบผลงานและตย.มายแมพ\img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3248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4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732563"/>
              </p:ext>
            </p:extLst>
          </p:nvPr>
        </p:nvGraphicFramePr>
        <p:xfrm>
          <a:off x="899592" y="3212976"/>
          <a:ext cx="6857718" cy="23659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9472"/>
                <a:gridCol w="3517114"/>
                <a:gridCol w="951966"/>
                <a:gridCol w="864096"/>
                <a:gridCol w="504056"/>
                <a:gridCol w="521014"/>
              </a:tblGrid>
              <a:tr h="946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ที่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กิจกรรมพัฒนาผู้เรียน และชุมนุม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ชั้น /ห้อง</a:t>
                      </a:r>
                      <a:endParaRPr lang="en-US" sz="240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จำนวนนักเรียน</a:t>
                      </a:r>
                      <a:endParaRPr lang="en-US" sz="240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ผ่าน</a:t>
                      </a:r>
                      <a:endParaRPr lang="en-US" sz="240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ไม่ผ่าน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47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กิจกรรมรักษาดินแดน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นศท</a:t>
                      </a:r>
                      <a:r>
                        <a:rPr lang="th-TH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.ปี</a:t>
                      </a:r>
                      <a:r>
                        <a:rPr lang="th-TH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65 </a:t>
                      </a:r>
                      <a:r>
                        <a:rPr lang="th-TH" sz="2400">
                          <a:effectLst/>
                        </a:rPr>
                        <a:t>คน</a:t>
                      </a:r>
                      <a:endParaRPr lang="en-US" sz="240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endParaRPr lang="en-US" sz="240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endParaRPr lang="en-US" sz="240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47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ชุมนุมรักการอ่านภาษาไทย</a:t>
                      </a:r>
                      <a:endParaRPr lang="en-US" sz="240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ม.ต้น</a:t>
                      </a:r>
                      <a:endParaRPr lang="en-US" sz="240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 </a:t>
                      </a:r>
                      <a:r>
                        <a:rPr lang="th-TH" sz="2400" dirty="0">
                          <a:effectLst/>
                        </a:rPr>
                        <a:t>คน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473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  </a:t>
                      </a:r>
                      <a:r>
                        <a:rPr lang="en-US" sz="2400" dirty="0" smtClean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กิจกรรมเพื่อสังคมและสาธารณประโยชน์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ม.</a:t>
                      </a:r>
                      <a:r>
                        <a:rPr lang="en-US" sz="2400" dirty="0" smtClean="0">
                          <a:effectLst/>
                        </a:rPr>
                        <a:t>3/5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31</a:t>
                      </a:r>
                      <a:endParaRPr lang="en-US" sz="240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2. ข้อมูลการปฏิบัติ</a:t>
            </a:r>
            <a:r>
              <a:rPr lang="th-TH" b="1" dirty="0" smtClean="0"/>
              <a:t>หน้าที่</a:t>
            </a:r>
            <a:r>
              <a:rPr lang="en-US" b="1" dirty="0" smtClean="0"/>
              <a:t> </a:t>
            </a:r>
            <a:r>
              <a:rPr lang="th-TH" b="1" dirty="0" smtClean="0"/>
              <a:t>(ต่อ)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31540" y="2505845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2.2   กิจกรรมพัฒนาผู้เรียน ที่ปฏิบัติการพัฒนา</a:t>
            </a:r>
            <a:r>
              <a:rPr lang="th-TH" dirty="0" smtClean="0"/>
              <a:t>ผู้เรียน ภาคเรียนที่ </a:t>
            </a:r>
            <a:r>
              <a:rPr lang="en-US" dirty="0" smtClean="0"/>
              <a:t>2/</a:t>
            </a:r>
            <a:r>
              <a:rPr lang="th-TH" dirty="0" smtClean="0"/>
              <a:t>256</a:t>
            </a:r>
            <a:r>
              <a:rPr lang="en-US" dirty="0"/>
              <a:t>3</a:t>
            </a:r>
          </a:p>
        </p:txBody>
      </p:sp>
      <p:pic>
        <p:nvPicPr>
          <p:cNvPr id="9" name="Picture 2" descr="D:\๑. คศ.๓ (แพน ตย.)\กรอบผลงานและตย.มายแมพ\1vm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3242">
            <a:off x="3058266" y="5324656"/>
            <a:ext cx="2235378" cy="145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๑. คศ.๓ (แพน ตย.)\กรอบผลงานและตย.มายแมพ\img_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4672"/>
            <a:ext cx="3248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5344"/>
              </p:ext>
            </p:extLst>
          </p:nvPr>
        </p:nvGraphicFramePr>
        <p:xfrm>
          <a:off x="1254450" y="2996952"/>
          <a:ext cx="6707108" cy="26642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18943"/>
                <a:gridCol w="1104051"/>
                <a:gridCol w="1104051"/>
                <a:gridCol w="1380063"/>
              </a:tblGrid>
              <a:tr h="8458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ชั้น / ห้อง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จำนวนนักเรียน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รวมทั้งสิ้น (คน)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84580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ชาย (คน)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หญิง (คน)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72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มัธยมศึกษาปีที่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3/5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</a:rPr>
                        <a:t> คน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2. ข้อมูลการปฏิบัติ</a:t>
            </a:r>
            <a:r>
              <a:rPr lang="th-TH" b="1" dirty="0" smtClean="0"/>
              <a:t>หน้าที่</a:t>
            </a:r>
            <a:r>
              <a:rPr lang="en-US" b="1" dirty="0" smtClean="0"/>
              <a:t> </a:t>
            </a:r>
            <a:r>
              <a:rPr lang="th-TH" b="1" dirty="0" smtClean="0"/>
              <a:t>(ต่อ)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17844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2.3  </a:t>
            </a:r>
            <a:r>
              <a:rPr lang="th-TH" sz="3200" b="1" dirty="0"/>
              <a:t>ปฏิบัติหน้าที่ครูที่ปรึกษา</a:t>
            </a:r>
            <a:endParaRPr lang="en-US" sz="3200" b="1" dirty="0"/>
          </a:p>
        </p:txBody>
      </p:sp>
      <p:pic>
        <p:nvPicPr>
          <p:cNvPr id="7170" name="Picture 2" descr="D:\๑. คศ.๓ (แพน ตย.)\กรอบผลงานและตย.มายแมพ\13900233_982462401880434_580646517225359596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52" y="5733256"/>
            <a:ext cx="1453704" cy="19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๑. คศ.๓ (แพน ตย.)\กรอบผลงานและตย.มายแมพ\img_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3248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7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187624" y="3068960"/>
            <a:ext cx="6264696" cy="322666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th-TH" dirty="0"/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เจ้าหน้าที่พัสดุ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กลุ่มงานงบประมาณและสินทรัพย์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ผู้กำกับนักศึกษาวิชาทหารหญิง ดูแลน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ศท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.ชั้นปีที่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ครูที่ปรึกษาประจำชั้นเรียน ม.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3/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5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ครู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เ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วรประจำวันศุกร์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อื่น ๆ ที่ได้รับมอบหมาย</a:t>
            </a: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2. ข้อมูลการปฏิบัติหน้าที่</a:t>
            </a:r>
            <a:r>
              <a:rPr lang="en-US" b="1" dirty="0"/>
              <a:t> </a:t>
            </a:r>
            <a:r>
              <a:rPr lang="th-TH" b="1" dirty="0"/>
              <a:t>(ต่อ)</a:t>
            </a:r>
            <a:endParaRPr lang="th-TH" dirty="0"/>
          </a:p>
        </p:txBody>
      </p:sp>
      <p:pic>
        <p:nvPicPr>
          <p:cNvPr id="5123" name="Picture 3" descr="D:\๑. คศ.๓ (แพน ตย.)\กรอบผลงานและตย.มายแมพ\13912600_982462591880415_292313195458727964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60" y="3861048"/>
            <a:ext cx="1440160" cy="317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31622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2.4</a:t>
            </a:r>
            <a:r>
              <a:rPr lang="th-TH" sz="3200" b="1" dirty="0"/>
              <a:t>  งานพิเศษ ในโรงเรียน </a:t>
            </a:r>
          </a:p>
        </p:txBody>
      </p:sp>
      <p:pic>
        <p:nvPicPr>
          <p:cNvPr id="7" name="Picture 2" descr="D:\๑. คศ.๓ (แพน ตย.)\กรอบผลงานและตย.มายแมพ\img_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23" y="908720"/>
            <a:ext cx="3248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119530"/>
              </p:ext>
            </p:extLst>
          </p:nvPr>
        </p:nvGraphicFramePr>
        <p:xfrm>
          <a:off x="1223628" y="2996952"/>
          <a:ext cx="7272807" cy="28803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390939"/>
                <a:gridCol w="1265343"/>
                <a:gridCol w="2655721"/>
                <a:gridCol w="1552088"/>
                <a:gridCol w="1408716"/>
              </a:tblGrid>
              <a:tr h="960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ที่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รหัสวิชา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สาระการเรียนรู้</a:t>
                      </a:r>
                      <a:r>
                        <a:rPr lang="en-US" sz="2400" dirty="0">
                          <a:effectLst/>
                        </a:rPr>
                        <a:t>/</a:t>
                      </a:r>
                      <a:r>
                        <a:rPr lang="th-TH" sz="2400" dirty="0">
                          <a:effectLst/>
                        </a:rPr>
                        <a:t>รายวิชา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ระดับชั้น</a:t>
                      </a:r>
                      <a:endParaRPr lang="en-US" sz="240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QR</a:t>
                      </a:r>
                      <a:r>
                        <a:rPr lang="en-US" sz="2400" baseline="0" dirty="0" smtClean="0">
                          <a:effectLst/>
                        </a:rPr>
                        <a:t> Code</a:t>
                      </a:r>
                      <a:r>
                        <a:rPr lang="th-TH" sz="2400" dirty="0" smtClean="0">
                          <a:effectLst/>
                        </a:rPr>
                        <a:t>แผนการสอน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960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ท</a:t>
                      </a:r>
                      <a:r>
                        <a:rPr lang="en-US" sz="2400" dirty="0" smtClean="0">
                          <a:effectLst/>
                        </a:rPr>
                        <a:t>23102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ภาษาไทยพื้นฐาน 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ม</a:t>
                      </a:r>
                      <a:r>
                        <a:rPr lang="en-US" sz="2400" dirty="0">
                          <a:effectLst/>
                        </a:rPr>
                        <a:t>.3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960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ท</a:t>
                      </a:r>
                      <a:r>
                        <a:rPr lang="en-US" sz="2400" dirty="0" smtClean="0">
                          <a:effectLst/>
                        </a:rPr>
                        <a:t>23202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ภาษาไทยเพิ่มเติม</a:t>
                      </a:r>
                      <a:endParaRPr lang="en-US" sz="240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ม.</a:t>
                      </a: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3  การจัดกิจกรรมการเรียนการสอน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4" name="Picture 2" descr="D:\๑. คศ.๓ (แพน ตย.)\กรอบผลงานและตย.มายแมพ\1vm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3242">
            <a:off x="3462679" y="456744"/>
            <a:ext cx="2316615" cy="15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2189877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/>
              <a:t>3.1  จัดทำแผนการจัดการเรียนรู้ </a:t>
            </a:r>
          </a:p>
        </p:txBody>
      </p:sp>
      <p:pic>
        <p:nvPicPr>
          <p:cNvPr id="1026" name="Picture 2" descr="C:\Users\dell\Desktop\QR Code\แผนการสอน ม.๓ น.พ.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1087"/>
            <a:ext cx="1368151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3  การจัดกิจกรรมการเรียนการ</a:t>
            </a:r>
            <a:r>
              <a:rPr lang="th-TH" b="1" dirty="0" smtClean="0"/>
              <a:t>สอน</a:t>
            </a:r>
            <a:r>
              <a:rPr lang="en-US" b="1" dirty="0" smtClean="0"/>
              <a:t> </a:t>
            </a:r>
            <a:r>
              <a:rPr lang="th-TH" b="1" dirty="0" smtClean="0"/>
              <a:t>(ต่อ)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2" name="TextBox 1"/>
          <p:cNvSpPr txBox="1"/>
          <p:nvPr/>
        </p:nvSpPr>
        <p:spPr>
          <a:xfrm>
            <a:off x="422113" y="2204864"/>
            <a:ext cx="458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3.2  ผลิตสื่อ / นวัตกรรม  </a:t>
            </a:r>
            <a:r>
              <a:rPr lang="th-TH" b="1" dirty="0" smtClean="0"/>
              <a:t>    </a:t>
            </a:r>
            <a:r>
              <a:rPr lang="th-TH" b="1" dirty="0"/>
              <a:t>ได้แก่</a:t>
            </a:r>
            <a:endParaRPr lang="en-US" b="1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23638"/>
              </p:ext>
            </p:extLst>
          </p:nvPr>
        </p:nvGraphicFramePr>
        <p:xfrm>
          <a:off x="899592" y="2852936"/>
          <a:ext cx="7704856" cy="2304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563770"/>
                <a:gridCol w="5950905"/>
                <a:gridCol w="1190181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ที่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ชื่อสื่อ/นวัตกรรม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จำนวน (ชิ้น)</a:t>
                      </a:r>
                      <a:endParaRPr lang="en-US" sz="240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</a:rPr>
                        <a:t>เอกสารประกอบการสอน</a:t>
                      </a:r>
                      <a:endParaRPr lang="en-US" sz="28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hlinkClick r:id="rId2" action="ppaction://hlinkfile"/>
                        </a:rPr>
                        <a:t>สื่อ</a:t>
                      </a:r>
                      <a:r>
                        <a:rPr lang="en-US" sz="2400" dirty="0" smtClean="0">
                          <a:effectLst/>
                          <a:hlinkClick r:id="rId2" action="ppaction://hlinkfile"/>
                        </a:rPr>
                        <a:t>Power Point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accent2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hlinkClick r:id="rId3" action="ppaction://hlinkpres?slideindex=23&amp;slidetitle=งานนำเสนอ PowerPoint"/>
                        </a:rPr>
                        <a:t>บทเรียนสำเร็จรูป เรื่อง ชนิดและหน้าที่ของคำในภาษาไทย</a:t>
                      </a:r>
                      <a:endParaRPr lang="en-US" sz="2800" dirty="0">
                        <a:solidFill>
                          <a:schemeClr val="accent2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 descr="D:\๑. คศ.๓ (แพน ตย.)\กรอบผลงานและตย.มายแมพ\1vm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3242">
            <a:off x="3462679" y="456744"/>
            <a:ext cx="2316615" cy="15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548</TotalTime>
  <Words>681</Words>
  <Application>Microsoft Office PowerPoint</Application>
  <PresentationFormat>นำเสนอทางหน้าจอ (4:3)</PresentationFormat>
  <Paragraphs>203</Paragraphs>
  <Slides>23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รูปคลื่น</vt:lpstr>
      <vt:lpstr>   นางสาวศุกภลักษณ์  พุดตาเต ครู วิทยฐานะ ครูชำนาญการพิเศษ</vt:lpstr>
      <vt:lpstr> 1. ข้อมูลทั่วไป      </vt:lpstr>
      <vt:lpstr>แสดงจำนวนวันลา (1 ตุลาคม  2563 – 31 มีนาคม 2564)</vt:lpstr>
      <vt:lpstr>2. ข้อมูลการปฏิบัติหน้าที่ </vt:lpstr>
      <vt:lpstr>2. ข้อมูลการปฏิบัติหน้าที่ (ต่อ) </vt:lpstr>
      <vt:lpstr>2. ข้อมูลการปฏิบัติหน้าที่ (ต่อ) </vt:lpstr>
      <vt:lpstr>2. ข้อมูลการปฏิบัติหน้าที่ (ต่อ)</vt:lpstr>
      <vt:lpstr>3  การจัดกิจกรรมการเรียนการสอน </vt:lpstr>
      <vt:lpstr>3  การจัดกิจกรรมการเรียนการสอน (ต่อ) </vt:lpstr>
      <vt:lpstr>เอกสารประกอบการสอน </vt:lpstr>
      <vt:lpstr>สื่อการสอนบทเรียนสำเร็จรูป</vt:lpstr>
      <vt:lpstr>3  การจัดกิจกรรมการเรียนการสอน (ต่อ)</vt:lpstr>
      <vt:lpstr>3.4 บทเรียนออนไลน์</vt:lpstr>
      <vt:lpstr>3.5 บทเรียนออนไลน์ ทางเว็บไซต์ของ โรงเรียนนาเชือกพิทยาสรรค์</vt:lpstr>
      <vt:lpstr>ภาพการกิจกรรมการเรียนการสอนในชั้นเรียน</vt:lpstr>
      <vt:lpstr>ภาพการปฏิบัติงานครูที่ปรึกษา</vt:lpstr>
      <vt:lpstr>ภาพการปฏิบัติหน้าที่ (กิจกรรมรักษาดินแดน)</vt:lpstr>
      <vt:lpstr>ภาพการปฏิบัติหน้าที่งานพิเศษ (งานพัสดุ)</vt:lpstr>
      <vt:lpstr>ภาพการปฏิบัติหน้าที่เวรประจำวัน</vt:lpstr>
      <vt:lpstr>ภาพการปฏิบัติงานอื่นๆตามที่ได้รับมอบหมาย</vt:lpstr>
      <vt:lpstr>ภาพเกียรติบัตรจากการอบรมพัฒนาตนเอง</vt:lpstr>
      <vt:lpstr>ภาพเกียรติบัตรจากการอบรมพัฒนาตนเอง</vt:lpstr>
      <vt:lpstr>ขอบคุณและสวัสดีค่ะ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รายงานผลการปฏิบัติงาน และผลการประเมินตนเองรายบุคคล (Self  Assessment  Report: SAR) ปีการศึกษา 2563</dc:title>
  <dc:creator>KKD Windows7 V.11_x64</dc:creator>
  <cp:lastModifiedBy>dell</cp:lastModifiedBy>
  <cp:revision>74</cp:revision>
  <dcterms:created xsi:type="dcterms:W3CDTF">2020-09-22T07:15:31Z</dcterms:created>
  <dcterms:modified xsi:type="dcterms:W3CDTF">2021-03-22T09:15:35Z</dcterms:modified>
</cp:coreProperties>
</file>