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4" r:id="rId7"/>
    <p:sldId id="260" r:id="rId8"/>
    <p:sldId id="261" r:id="rId9"/>
    <p:sldId id="268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dirty="0"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ดอกไม้, อาหารของฮาวายดอกไม้, กราฟิกฮาวาย, Aloha, ภาพตัดปะ png | PNGEgg">
            <a:extLst>
              <a:ext uri="{FF2B5EF4-FFF2-40B4-BE49-F238E27FC236}">
                <a16:creationId xmlns:a16="http://schemas.microsoft.com/office/drawing/2014/main" id="{E7EDC356-C565-4F5F-B56D-5CE492182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32" y="448056"/>
            <a:ext cx="11686032" cy="640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F1364CC-A7AA-4DD2-839A-609ACA62E9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h-TH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การประเมินประสิทธิภาพและประสิทธิผล</a:t>
            </a:r>
            <a:br>
              <a:rPr lang="th-TH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การปฏิบัติงานครู  สายงานการสอน</a:t>
            </a:r>
            <a:endParaRPr lang="en-US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A6DE1F6D-58E2-44B7-ADA8-0E3E959553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th-TH" sz="80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กลุ่มสาระการเรียนรู้ศิลปะ</a:t>
            </a:r>
            <a:br>
              <a:rPr lang="th-TH" sz="8000" dirty="0">
                <a:solidFill>
                  <a:schemeClr val="tx2">
                    <a:lumMod val="10000"/>
                  </a:schemeClr>
                </a:solidFill>
              </a:rPr>
            </a:br>
            <a:r>
              <a:rPr lang="th-TH" sz="80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นางสาวเพียงแข ภานุพงศ์วรรธกา</a:t>
            </a:r>
            <a:endParaRPr lang="en-US" sz="8000" b="1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6600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EDD8B67-112D-45C1-A60D-3E82F4A13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8" y="284176"/>
            <a:ext cx="10831427" cy="1508760"/>
          </a:xfrm>
        </p:spPr>
        <p:txBody>
          <a:bodyPr/>
          <a:lstStyle/>
          <a:p>
            <a:r>
              <a:rPr lang="th-TH" dirty="0"/>
              <a:t>                                         องค์กร/ชุมชน</a:t>
            </a:r>
            <a:br>
              <a:rPr lang="en-US" dirty="0"/>
            </a:br>
            <a:endParaRPr lang="en-US" sz="2400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12D8F4C-AD8B-4C47-8A25-9E009E4F8A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เข้ากิจกรรมการการประกวดวาดภาพ</a:t>
            </a:r>
            <a:endParaRPr lang="en-US" dirty="0"/>
          </a:p>
        </p:txBody>
      </p:sp>
      <p:pic>
        <p:nvPicPr>
          <p:cNvPr id="19" name="รูปภาพ 18">
            <a:extLst>
              <a:ext uri="{FF2B5EF4-FFF2-40B4-BE49-F238E27FC236}">
                <a16:creationId xmlns:a16="http://schemas.microsoft.com/office/drawing/2014/main" id="{9E2AEBE3-8F35-4718-8ABC-85AF11911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82" y="1597981"/>
            <a:ext cx="5016006" cy="3994951"/>
          </a:xfrm>
          <a:prstGeom prst="rect">
            <a:avLst/>
          </a:prstGeom>
        </p:spPr>
      </p:pic>
      <p:pic>
        <p:nvPicPr>
          <p:cNvPr id="20" name="รูปภาพ 19">
            <a:extLst>
              <a:ext uri="{FF2B5EF4-FFF2-40B4-BE49-F238E27FC236}">
                <a16:creationId xmlns:a16="http://schemas.microsoft.com/office/drawing/2014/main" id="{0C930EA2-65B0-47F2-B089-4BE7A74A60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-1" y="4781439"/>
            <a:ext cx="3319045" cy="2181508"/>
          </a:xfrm>
          <a:prstGeom prst="rect">
            <a:avLst/>
          </a:prstGeom>
        </p:spPr>
      </p:pic>
      <p:pic>
        <p:nvPicPr>
          <p:cNvPr id="22" name="รูปภาพ 21">
            <a:extLst>
              <a:ext uri="{FF2B5EF4-FFF2-40B4-BE49-F238E27FC236}">
                <a16:creationId xmlns:a16="http://schemas.microsoft.com/office/drawing/2014/main" id="{B96D4A48-8F38-4614-84DF-0021541FCC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3538" y="1597981"/>
            <a:ext cx="7076381" cy="5260018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C99E7D54-E707-4879-8216-E7B0CDEC8B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9045" y="4772647"/>
            <a:ext cx="2780470" cy="2085353"/>
          </a:xfrm>
          <a:prstGeom prst="rect">
            <a:avLst/>
          </a:prstGeom>
        </p:spPr>
      </p:pic>
      <p:sp>
        <p:nvSpPr>
          <p:cNvPr id="4" name="สี่เหลี่ยมผืนผ้า: มุมมน 3">
            <a:extLst>
              <a:ext uri="{FF2B5EF4-FFF2-40B4-BE49-F238E27FC236}">
                <a16:creationId xmlns:a16="http://schemas.microsoft.com/office/drawing/2014/main" id="{E1835ACE-BD63-4973-A97C-0048D60B8FCC}"/>
              </a:ext>
            </a:extLst>
          </p:cNvPr>
          <p:cNvSpPr/>
          <p:nvPr/>
        </p:nvSpPr>
        <p:spPr>
          <a:xfrm>
            <a:off x="7892249" y="766554"/>
            <a:ext cx="4021651" cy="8314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กิจกรรมค่ายสืบสานงานศิลป์</a:t>
            </a:r>
            <a:endParaRPr lang="en-US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9" name="สี่เหลี่ยมผืนผ้า: มุมมน 8">
            <a:extLst>
              <a:ext uri="{FF2B5EF4-FFF2-40B4-BE49-F238E27FC236}">
                <a16:creationId xmlns:a16="http://schemas.microsoft.com/office/drawing/2014/main" id="{5EFA430A-6DB5-4930-B7AC-5FF458E798AA}"/>
              </a:ext>
            </a:extLst>
          </p:cNvPr>
          <p:cNvSpPr/>
          <p:nvPr/>
        </p:nvSpPr>
        <p:spPr>
          <a:xfrm>
            <a:off x="278099" y="766554"/>
            <a:ext cx="5270445" cy="8314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เข้าร่วมกิจกรรมการประกวดวาดภาพ หัวข้อการอนุรักษ์สัตว์ป่าและรับรางวัล</a:t>
            </a:r>
            <a:endParaRPr lang="en-US" sz="2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997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C333866-31A9-4D15-A28A-E40C7F231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8000" dirty="0"/>
              <a:t>ขอขอบคุณกรรมการประเมินทุกท่านค่ะ</a:t>
            </a:r>
            <a:endParaRPr lang="en-US" sz="8000" dirty="0"/>
          </a:p>
        </p:txBody>
      </p:sp>
      <p:pic>
        <p:nvPicPr>
          <p:cNvPr id="3074" name="Picture 2" descr="เพิ่มขึ้น กราฟิก ดอกไม้ - กราฟิกแบบเวกเตอร์ฟรีบน Pixabay">
            <a:extLst>
              <a:ext uri="{FF2B5EF4-FFF2-40B4-BE49-F238E27FC236}">
                <a16:creationId xmlns:a16="http://schemas.microsoft.com/office/drawing/2014/main" id="{87A0D699-F143-4833-978E-8DC980B567E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429" y="2329720"/>
            <a:ext cx="5308847" cy="408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218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ลายกราฟิก ช่อดอกไม้ ภาพเวกเตอร์ รูปกราฟฟิกลายเส้น ลายไทย  ดาวน์โหลดเวกเตอร์ฟรี">
            <a:extLst>
              <a:ext uri="{FF2B5EF4-FFF2-40B4-BE49-F238E27FC236}">
                <a16:creationId xmlns:a16="http://schemas.microsoft.com/office/drawing/2014/main" id="{C97F8085-8136-4C34-ABF6-B9AA380B5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408" y="2318270"/>
            <a:ext cx="7022592" cy="4169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362E531-D4AA-4572-9163-82E9539C0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th-TH" sz="53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th-TH" sz="5300" b="1" dirty="0">
                <a:solidFill>
                  <a:schemeClr val="bg2">
                    <a:lumMod val="50000"/>
                  </a:schemeClr>
                </a:solidFill>
              </a:rPr>
              <a:t>ผู้รับการประเมิน นางสาวเพียงแข ภานุพงศ์วรรธกา</a:t>
            </a:r>
            <a:br>
              <a:rPr lang="th-TH" sz="53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th-TH" sz="5300" b="1" dirty="0">
                <a:solidFill>
                  <a:schemeClr val="bg2">
                    <a:lumMod val="50000"/>
                  </a:schemeClr>
                </a:solidFill>
              </a:rPr>
              <a:t>              ตำแหน่ง  ครู  วิทยฐานะ ชำนาญการ  </a:t>
            </a:r>
            <a:br>
              <a:rPr lang="th-TH" dirty="0">
                <a:solidFill>
                  <a:schemeClr val="tx2">
                    <a:lumMod val="10000"/>
                  </a:schemeClr>
                </a:solidFill>
              </a:rPr>
            </a:br>
            <a:endParaRPr lang="en-US" dirty="0"/>
          </a:p>
        </p:txBody>
      </p:sp>
      <p:pic>
        <p:nvPicPr>
          <p:cNvPr id="2052" name="Picture 4" descr="ลายกราฟิก ช่อดอกไม้ ภาพเวกเตอร์ รูปกราฟฟิกลายเส้น ลายไทย  ดาวน์โหลดเวกเตอร์ฟรี">
            <a:extLst>
              <a:ext uri="{FF2B5EF4-FFF2-40B4-BE49-F238E27FC236}">
                <a16:creationId xmlns:a16="http://schemas.microsoft.com/office/drawing/2014/main" id="{83810E34-5DB2-4BB9-B897-D92D28F66C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3728" y="186631"/>
            <a:ext cx="2834640" cy="682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D54BE4EA-5338-4B96-AD83-C827FF1B47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4852" y="2877635"/>
            <a:ext cx="2520268" cy="361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65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ลายกราฟิก ช่อดอกไม้ ภาพเวกเตอร์ รูปกราฟฟิกลายเส้น ลายไทย  ดาวน์โหลดเวกเตอร์ฟรี">
            <a:extLst>
              <a:ext uri="{FF2B5EF4-FFF2-40B4-BE49-F238E27FC236}">
                <a16:creationId xmlns:a16="http://schemas.microsoft.com/office/drawing/2014/main" id="{02D2CD9D-F8BB-4F6F-8FA6-0EAE6F3CA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7736" y="186631"/>
            <a:ext cx="2770632" cy="667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3EF04E1-95B8-4332-A315-C1333A14E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การปฏิบัติงานหน้าที่การสอน  รายวิชาทัศนศิลป์  </a:t>
            </a:r>
            <a:endParaRPr lang="en-US" dirty="0"/>
          </a:p>
        </p:txBody>
      </p:sp>
      <p:graphicFrame>
        <p:nvGraphicFramePr>
          <p:cNvPr id="4" name="ตาราง 4">
            <a:extLst>
              <a:ext uri="{FF2B5EF4-FFF2-40B4-BE49-F238E27FC236}">
                <a16:creationId xmlns:a16="http://schemas.microsoft.com/office/drawing/2014/main" id="{3B603174-ECC2-4118-88BA-BEF0FD1A9B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094746"/>
              </p:ext>
            </p:extLst>
          </p:nvPr>
        </p:nvGraphicFramePr>
        <p:xfrm>
          <a:off x="284430" y="1343853"/>
          <a:ext cx="9784080" cy="5528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1585">
                  <a:extLst>
                    <a:ext uri="{9D8B030D-6E8A-4147-A177-3AD203B41FA5}">
                      <a16:colId xmlns:a16="http://schemas.microsoft.com/office/drawing/2014/main" val="671284840"/>
                    </a:ext>
                  </a:extLst>
                </a:gridCol>
                <a:gridCol w="1335067">
                  <a:extLst>
                    <a:ext uri="{9D8B030D-6E8A-4147-A177-3AD203B41FA5}">
                      <a16:colId xmlns:a16="http://schemas.microsoft.com/office/drawing/2014/main" val="2398498172"/>
                    </a:ext>
                  </a:extLst>
                </a:gridCol>
                <a:gridCol w="3227937">
                  <a:extLst>
                    <a:ext uri="{9D8B030D-6E8A-4147-A177-3AD203B41FA5}">
                      <a16:colId xmlns:a16="http://schemas.microsoft.com/office/drawing/2014/main" val="2248150590"/>
                    </a:ext>
                  </a:extLst>
                </a:gridCol>
                <a:gridCol w="2094044">
                  <a:extLst>
                    <a:ext uri="{9D8B030D-6E8A-4147-A177-3AD203B41FA5}">
                      <a16:colId xmlns:a16="http://schemas.microsoft.com/office/drawing/2014/main" val="1548584971"/>
                    </a:ext>
                  </a:extLst>
                </a:gridCol>
                <a:gridCol w="1237160">
                  <a:extLst>
                    <a:ext uri="{9D8B030D-6E8A-4147-A177-3AD203B41FA5}">
                      <a16:colId xmlns:a16="http://schemas.microsoft.com/office/drawing/2014/main" val="4211880460"/>
                    </a:ext>
                  </a:extLst>
                </a:gridCol>
                <a:gridCol w="208287">
                  <a:extLst>
                    <a:ext uri="{9D8B030D-6E8A-4147-A177-3AD203B41FA5}">
                      <a16:colId xmlns:a16="http://schemas.microsoft.com/office/drawing/2014/main" val="820702766"/>
                    </a:ext>
                  </a:extLst>
                </a:gridCol>
              </a:tblGrid>
              <a:tr h="514741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/>
                        <a:t>ระดับ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/>
                        <a:t>ห้อง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/>
                        <a:t>รายวิชา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/>
                        <a:t>จำนวนนักเรียน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/>
                        <a:t>ช.ม/สัปดาห์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542215"/>
                  </a:ext>
                </a:extLst>
              </a:tr>
              <a:tr h="476295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/>
                        <a:t>ม.2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/>
                        <a:t>1-9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/>
                        <a:t>ทัศนศิลป์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/>
                        <a:t>325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8019675"/>
                  </a:ext>
                </a:extLst>
              </a:tr>
              <a:tr h="476295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/>
                        <a:t>ม.5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/>
                        <a:t>1-9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/>
                        <a:t>ทัศนศิลป์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/>
                        <a:t>313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/>
                        <a:t>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3794404"/>
                  </a:ext>
                </a:extLst>
              </a:tr>
              <a:tr h="476295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/>
                        <a:t>ม.1-6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/>
                        <a:t>1-9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/>
                        <a:t>ชุมนุมศิลปะ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/>
                        <a:t>27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/>
                        <a:t>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9205968"/>
                  </a:ext>
                </a:extLst>
              </a:tr>
              <a:tr h="476295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/>
                        <a:t>ม.6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/>
                        <a:t>1-8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/>
                        <a:t>บำเพ็ญประโยชน์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/>
                        <a:t>88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752847"/>
                  </a:ext>
                </a:extLst>
              </a:tr>
              <a:tr h="476295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/>
                        <a:t>ม.2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/>
                        <a:t>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/>
                        <a:t>ลดเรียน-เพิ่มรู้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/>
                        <a:t>32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/>
                        <a:t>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0096217"/>
                  </a:ext>
                </a:extLst>
              </a:tr>
              <a:tr h="476295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/>
                        <a:t>ม.2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/>
                        <a:t>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/>
                        <a:t>จิตสาธารณะประโยชน์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/>
                        <a:t>32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7252229"/>
                  </a:ext>
                </a:extLst>
              </a:tr>
              <a:tr h="476295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/>
                        <a:t>ม.2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/>
                        <a:t>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/>
                        <a:t>จริยธรรมสวดมนต์ไหว้พระ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/>
                        <a:t>32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3058180"/>
                  </a:ext>
                </a:extLst>
              </a:tr>
              <a:tr h="1665339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/>
                        <a:t>โรงเรียน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 New" panose="02020603050405020304" pitchFamily="18" charset="-34"/>
                          <a:cs typeface="+mj-cs"/>
                        </a:rPr>
                        <a:t>ประชุมกรรมการบริหาร</a:t>
                      </a:r>
                      <a:endParaRPr lang="en-US" sz="2400" dirty="0">
                        <a:latin typeface="Angsana New" panose="02020603050405020304" pitchFamily="18" charset="-34"/>
                        <a:cs typeface="+mj-cs"/>
                      </a:endParaRPr>
                    </a:p>
                    <a:p>
                      <a:pPr algn="ctr"/>
                      <a:r>
                        <a:rPr lang="th-TH" sz="2400" dirty="0">
                          <a:latin typeface="Angsana New" panose="02020603050405020304" pitchFamily="18" charset="-34"/>
                          <a:cs typeface="+mj-cs"/>
                        </a:rPr>
                        <a:t>ประชุม</a:t>
                      </a:r>
                      <a:r>
                        <a:rPr lang="en-US" sz="2400" dirty="0">
                          <a:latin typeface="Angsana New" panose="02020603050405020304" pitchFamily="18" charset="-34"/>
                          <a:cs typeface="+mj-cs"/>
                        </a:rPr>
                        <a:t>PLC</a:t>
                      </a:r>
                      <a:r>
                        <a:rPr lang="th-TH" sz="2400" dirty="0">
                          <a:latin typeface="Angsana New" panose="02020603050405020304" pitchFamily="18" charset="-34"/>
                          <a:cs typeface="+mj-cs"/>
                        </a:rPr>
                        <a:t>ระดับ ม.2</a:t>
                      </a:r>
                      <a:r>
                        <a:rPr lang="en-US" sz="2400" dirty="0">
                          <a:latin typeface="Angsana New" panose="02020603050405020304" pitchFamily="18" charset="-34"/>
                          <a:cs typeface="+mj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800" dirty="0"/>
                    </a:p>
                    <a:p>
                      <a:pPr algn="ctr"/>
                      <a:endParaRPr lang="th-TH" sz="2800" dirty="0"/>
                    </a:p>
                    <a:p>
                      <a:pPr algn="ctr"/>
                      <a:r>
                        <a:rPr lang="th-TH" sz="2400" dirty="0"/>
                        <a:t>***</a:t>
                      </a:r>
                      <a:r>
                        <a:rPr lang="th-TH" sz="2400" b="1" dirty="0"/>
                        <a:t>รวม 27 คาบ</a:t>
                      </a:r>
                    </a:p>
                    <a:p>
                      <a:pPr algn="ctr"/>
                      <a:r>
                        <a:rPr lang="th-TH" sz="2400" dirty="0"/>
                        <a:t>ต่อสัปดาห์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/>
                        <a:t>1</a:t>
                      </a:r>
                    </a:p>
                    <a:p>
                      <a:pPr algn="ctr"/>
                      <a:r>
                        <a:rPr lang="th-TH" sz="2400" dirty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945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5811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AF28B31-95D3-4DD7-A7F1-DC9ECA714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การจัดการเรียนการสอนช่วงการระบาดของเชื้อไวรัสโค</a:t>
            </a:r>
            <a:r>
              <a:rPr lang="th-TH" dirty="0" err="1"/>
              <a:t>วิท</a:t>
            </a:r>
            <a:r>
              <a:rPr lang="th-TH" dirty="0"/>
              <a:t> 19 </a:t>
            </a:r>
            <a:br>
              <a:rPr lang="en-US" dirty="0"/>
            </a:br>
            <a:r>
              <a:rPr lang="th-TH" dirty="0"/>
              <a:t> การจัดการเรียนแบบออนไลน์ บน</a:t>
            </a:r>
            <a:r>
              <a:rPr lang="en-US" dirty="0"/>
              <a:t> application  line</a:t>
            </a:r>
          </a:p>
        </p:txBody>
      </p:sp>
      <p:pic>
        <p:nvPicPr>
          <p:cNvPr id="4" name="Picture 4" descr="ลายกราฟิก ช่อดอกไม้ ภาพเวกเตอร์ รูปกราฟฟิกลายเส้น ลายไทย  ดาวน์โหลดเวกเตอร์ฟรี">
            <a:extLst>
              <a:ext uri="{FF2B5EF4-FFF2-40B4-BE49-F238E27FC236}">
                <a16:creationId xmlns:a16="http://schemas.microsoft.com/office/drawing/2014/main" id="{55D6274F-508C-4834-9B9C-D2FBF351443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075" y="1792936"/>
            <a:ext cx="2572925" cy="496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E5E5602C-366B-49D6-AF65-F8E18F224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90" y="1869755"/>
            <a:ext cx="2654424" cy="4985712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21186373-D60C-4C3C-A209-577EAB56CC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7638" y="1883766"/>
            <a:ext cx="2815329" cy="4985712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0BB9EEC1-1C9B-4A5D-A5E0-6A91A7BD2D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3214" y="1882066"/>
            <a:ext cx="2654424" cy="4875350"/>
          </a:xfrm>
          <a:prstGeom prst="rect">
            <a:avLst/>
          </a:prstGeom>
        </p:spPr>
      </p:pic>
      <p:pic>
        <p:nvPicPr>
          <p:cNvPr id="8" name="Picture 2" descr="ไม่มีคำอธิบาย">
            <a:extLst>
              <a:ext uri="{FF2B5EF4-FFF2-40B4-BE49-F238E27FC236}">
                <a16:creationId xmlns:a16="http://schemas.microsoft.com/office/drawing/2014/main" id="{57280F88-98E8-4F9B-80EE-19A3FE567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967" y="1871405"/>
            <a:ext cx="2592279" cy="509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889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AF28B31-95D3-4DD7-A7F1-DC9ECA714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กิจกรรม</a:t>
            </a:r>
            <a:r>
              <a:rPr lang="th-TH" dirty="0" err="1"/>
              <a:t>ต่างๆ</a:t>
            </a:r>
            <a:r>
              <a:rPr lang="th-TH" dirty="0"/>
              <a:t>  ที่เข้าร่วม</a:t>
            </a:r>
            <a:endParaRPr lang="en-US" dirty="0"/>
          </a:p>
        </p:txBody>
      </p:sp>
      <p:pic>
        <p:nvPicPr>
          <p:cNvPr id="4" name="Picture 4" descr="ลายกราฟิก ช่อดอกไม้ ภาพเวกเตอร์ รูปกราฟฟิกลายเส้น ลายไทย  ดาวน์โหลดเวกเตอร์ฟรี">
            <a:extLst>
              <a:ext uri="{FF2B5EF4-FFF2-40B4-BE49-F238E27FC236}">
                <a16:creationId xmlns:a16="http://schemas.microsoft.com/office/drawing/2014/main" id="{55D6274F-508C-4834-9B9C-D2FBF351443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5146" y="1792936"/>
            <a:ext cx="1316854" cy="496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10B3B960-F47A-45C9-B3F4-13CF70C6A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3266" y="4231649"/>
            <a:ext cx="3411520" cy="2558199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2A4632BC-CF1F-43FF-A555-C770EBB6C8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166" y="4232387"/>
            <a:ext cx="3261463" cy="2558198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F281DECF-05C3-4C4E-8EDC-4AB2FFEF15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8364" y="4232386"/>
            <a:ext cx="3364788" cy="2639242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09E95730-0D3A-457B-A104-8AB264BFA6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167" y="1411550"/>
            <a:ext cx="3404715" cy="2639241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CC7EF26D-BCC1-4508-A08C-DC01FBAFFE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81738" y="1411549"/>
            <a:ext cx="3348692" cy="2639242"/>
          </a:xfrm>
          <a:prstGeom prst="rect">
            <a:avLst/>
          </a:prstGeom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D603E3C6-EF4C-4590-B622-DAA0ECEA19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88567" y="1410812"/>
            <a:ext cx="3520577" cy="263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56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AF28B31-95D3-4DD7-A7F1-DC9ECA714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dirty="0"/>
              <a:t>ผลงานนักเรียน</a:t>
            </a:r>
            <a:r>
              <a:rPr lang="en-US" sz="3600" dirty="0"/>
              <a:t> </a:t>
            </a:r>
            <a:r>
              <a:rPr lang="th-TH" sz="3600" dirty="0"/>
              <a:t>ระดับมัธยมศึกษาปีที่ 5</a:t>
            </a:r>
            <a:endParaRPr lang="en-US" sz="3600" dirty="0"/>
          </a:p>
        </p:txBody>
      </p:sp>
      <p:pic>
        <p:nvPicPr>
          <p:cNvPr id="4" name="Picture 4" descr="ลายกราฟิก ช่อดอกไม้ ภาพเวกเตอร์ รูปกราฟฟิกลายเส้น ลายไทย  ดาวน์โหลดเวกเตอร์ฟรี">
            <a:extLst>
              <a:ext uri="{FF2B5EF4-FFF2-40B4-BE49-F238E27FC236}">
                <a16:creationId xmlns:a16="http://schemas.microsoft.com/office/drawing/2014/main" id="{55D6274F-508C-4834-9B9C-D2FBF351443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075" y="1792936"/>
            <a:ext cx="2572925" cy="496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6A97E712-C4D8-47B8-8F8C-E5619CD9B6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32" y="1251751"/>
            <a:ext cx="5839814" cy="5505665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4F0F2DD5-115F-48BC-896C-5E579CE8B0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501736" y="715078"/>
            <a:ext cx="3434728" cy="2572924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5A9CDC4A-C499-41CD-8F3C-9234E8A919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007799">
            <a:off x="8795556" y="272246"/>
            <a:ext cx="2898972" cy="3679713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B574EFA1-B664-4788-805E-E4234A073A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6319077" y="3187215"/>
            <a:ext cx="3298056" cy="404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80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74E77B6-2FD2-4509-B5DB-9E9D62F6F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ผลงานนักเรียน</a:t>
            </a:r>
            <a:r>
              <a:rPr lang="en-US" dirty="0"/>
              <a:t> </a:t>
            </a:r>
            <a:r>
              <a:rPr lang="th-TH" dirty="0"/>
              <a:t>ระดับมัธยมศึกษาปีที่ </a:t>
            </a:r>
            <a:r>
              <a:rPr lang="en-US" dirty="0"/>
              <a:t>2</a:t>
            </a: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FB937A3D-2CB8-4514-8BAF-F3EC72A7B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372860" y="1287262"/>
            <a:ext cx="4877910" cy="2452316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B8183172-090C-4DB5-A1C6-D34CE3673D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860" y="3654177"/>
            <a:ext cx="4877910" cy="3203823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8D16E869-318D-4798-BF6A-2905D961FE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709224" y="2337429"/>
            <a:ext cx="5589601" cy="3489271"/>
          </a:xfrm>
          <a:prstGeom prst="rect">
            <a:avLst/>
          </a:prstGeom>
        </p:spPr>
      </p:pic>
      <p:pic>
        <p:nvPicPr>
          <p:cNvPr id="4" name="ตัวแทนเนื้อหา 3">
            <a:extLst>
              <a:ext uri="{FF2B5EF4-FFF2-40B4-BE49-F238E27FC236}">
                <a16:creationId xmlns:a16="http://schemas.microsoft.com/office/drawing/2014/main" id="{50BCED7C-1294-41BC-ACC8-6B56E48915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 rot="5400000">
            <a:off x="4281855" y="2256180"/>
            <a:ext cx="5570737" cy="3632906"/>
          </a:xfrm>
        </p:spPr>
      </p:pic>
    </p:spTree>
    <p:extLst>
      <p:ext uri="{BB962C8B-B14F-4D97-AF65-F5344CB8AC3E}">
        <p14:creationId xmlns:p14="http://schemas.microsoft.com/office/powerpoint/2010/main" val="767956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716B198-1D45-447D-9551-79697013B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กิจกรรมพัฒนาผู้เรียน</a:t>
            </a:r>
            <a:endParaRPr lang="en-US" dirty="0"/>
          </a:p>
        </p:txBody>
      </p:sp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79785A5E-47C7-4DD5-BC1D-032AAD7070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841" y="1313895"/>
            <a:ext cx="4998128" cy="5486311"/>
          </a:xfr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24AC9922-77FD-4207-B48F-D3792F6397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0538" y="141044"/>
            <a:ext cx="6551462" cy="6716955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B91710D2-8DA5-4595-B1EE-C30B86764C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0996" y="4367621"/>
            <a:ext cx="3320505" cy="2490379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FC0B34D6-0067-4B82-AA96-D109F5B6BA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501" y="4390097"/>
            <a:ext cx="3423835" cy="246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51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AF28B31-95D3-4DD7-A7F1-DC9ECA714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การอบรม  เกียรติบัตร</a:t>
            </a:r>
            <a:endParaRPr lang="en-US" dirty="0"/>
          </a:p>
        </p:txBody>
      </p:sp>
      <p:pic>
        <p:nvPicPr>
          <p:cNvPr id="4" name="Picture 4" descr="ลายกราฟิก ช่อดอกไม้ ภาพเวกเตอร์ รูปกราฟฟิกลายเส้น ลายไทย  ดาวน์โหลดเวกเตอร์ฟรี">
            <a:extLst>
              <a:ext uri="{FF2B5EF4-FFF2-40B4-BE49-F238E27FC236}">
                <a16:creationId xmlns:a16="http://schemas.microsoft.com/office/drawing/2014/main" id="{55D6274F-508C-4834-9B9C-D2FBF351443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6773" y="1792936"/>
            <a:ext cx="1725227" cy="496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848EE7CF-5906-4746-B118-D3F4EB2B20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7084" y="1196195"/>
            <a:ext cx="7732450" cy="5561221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198A1BBA-5F90-426A-9A25-217B6BE1F9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43704"/>
            <a:ext cx="6117245" cy="441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0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เป็นแถบสี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TM03090430[[fn=เป็นแถบสี]]</Template>
  <TotalTime>328</TotalTime>
  <Words>224</Words>
  <Application>Microsoft Office PowerPoint</Application>
  <PresentationFormat>แบบจอกว้าง</PresentationFormat>
  <Paragraphs>64</Paragraphs>
  <Slides>11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11</vt:i4>
      </vt:variant>
    </vt:vector>
  </HeadingPairs>
  <TitlesOfParts>
    <vt:vector size="15" baseType="lpstr">
      <vt:lpstr>Angsana New</vt:lpstr>
      <vt:lpstr>Corbel</vt:lpstr>
      <vt:lpstr>Wingdings</vt:lpstr>
      <vt:lpstr>เป็นแถบสี</vt:lpstr>
      <vt:lpstr>การประเมินประสิทธิภาพและประสิทธิผล การปฏิบัติงานครู  สายงานการสอน</vt:lpstr>
      <vt:lpstr> ผู้รับการประเมิน นางสาวเพียงแข ภานุพงศ์วรรธกา               ตำแหน่ง  ครู  วิทยฐานะ ชำนาญการ   </vt:lpstr>
      <vt:lpstr>การปฏิบัติงานหน้าที่การสอน  รายวิชาทัศนศิลป์  </vt:lpstr>
      <vt:lpstr>การจัดการเรียนการสอนช่วงการระบาดของเชื้อไวรัสโควิท 19   การจัดการเรียนแบบออนไลน์ บน application  line</vt:lpstr>
      <vt:lpstr>กิจกรรมต่างๆ  ที่เข้าร่วม</vt:lpstr>
      <vt:lpstr>ผลงานนักเรียน ระดับมัธยมศึกษาปีที่ 5</vt:lpstr>
      <vt:lpstr>ผลงานนักเรียน ระดับมัธยมศึกษาปีที่ 2</vt:lpstr>
      <vt:lpstr>กิจกรรมพัฒนาผู้เรียน</vt:lpstr>
      <vt:lpstr>การอบรม  เกียรติบัตร</vt:lpstr>
      <vt:lpstr>                                         องค์กร/ชุมชน </vt:lpstr>
      <vt:lpstr>ขอขอบคุณกรรมการประเมินทุกท่านค่ะ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การประเมินประสิทธิภาพการปฏิบัติงานครู</dc:title>
  <dc:creator>Lenovo</dc:creator>
  <cp:lastModifiedBy>Lenovo</cp:lastModifiedBy>
  <cp:revision>47</cp:revision>
  <dcterms:created xsi:type="dcterms:W3CDTF">2021-03-20T05:38:58Z</dcterms:created>
  <dcterms:modified xsi:type="dcterms:W3CDTF">2021-03-22T10:40:11Z</dcterms:modified>
</cp:coreProperties>
</file>