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74" r:id="rId5"/>
    <p:sldId id="275" r:id="rId6"/>
    <p:sldId id="271" r:id="rId7"/>
    <p:sldId id="260" r:id="rId8"/>
    <p:sldId id="261" r:id="rId9"/>
    <p:sldId id="259" r:id="rId10"/>
    <p:sldId id="273" r:id="rId11"/>
    <p:sldId id="262" r:id="rId12"/>
    <p:sldId id="263" r:id="rId13"/>
    <p:sldId id="264" r:id="rId14"/>
    <p:sldId id="267" r:id="rId15"/>
    <p:sldId id="272" r:id="rId16"/>
    <p:sldId id="265" r:id="rId17"/>
    <p:sldId id="266" r:id="rId18"/>
    <p:sldId id="268" r:id="rId19"/>
    <p:sldId id="269" r:id="rId20"/>
    <p:sldId id="270" r:id="rId21"/>
    <p:sldId id="276" r:id="rId2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FF00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5A61-A1E2-49C7-9922-98C7940388CD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D4F3-E9E1-4BC1-AB55-08B12CFD1B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3651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5A61-A1E2-49C7-9922-98C7940388CD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D4F3-E9E1-4BC1-AB55-08B12CFD1B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570862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5A61-A1E2-49C7-9922-98C7940388CD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D4F3-E9E1-4BC1-AB55-08B12CFD1B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8062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5A61-A1E2-49C7-9922-98C7940388CD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D4F3-E9E1-4BC1-AB55-08B12CFD1B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9506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5A61-A1E2-49C7-9922-98C7940388CD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D4F3-E9E1-4BC1-AB55-08B12CFD1B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25900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5A61-A1E2-49C7-9922-98C7940388CD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D4F3-E9E1-4BC1-AB55-08B12CFD1B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0448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5A61-A1E2-49C7-9922-98C7940388CD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D4F3-E9E1-4BC1-AB55-08B12CFD1B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1083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5A61-A1E2-49C7-9922-98C7940388CD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D4F3-E9E1-4BC1-AB55-08B12CFD1B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7922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5A61-A1E2-49C7-9922-98C7940388CD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D4F3-E9E1-4BC1-AB55-08B12CFD1B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473120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5A61-A1E2-49C7-9922-98C7940388CD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D4F3-E9E1-4BC1-AB55-08B12CFD1B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49652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2C5A61-A1E2-49C7-9922-98C7940388CD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FD4F3-E9E1-4BC1-AB55-08B12CFD1B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12893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2C5A61-A1E2-49C7-9922-98C7940388CD}" type="datetimeFigureOut">
              <a:rPr lang="th-TH" smtClean="0"/>
              <a:t>20/03/64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FD4F3-E9E1-4BC1-AB55-08B12CFD1B5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62666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jp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.png"/><Relationship Id="rId7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7.jfif"/><Relationship Id="rId5" Type="http://schemas.openxmlformats.org/officeDocument/2006/relationships/image" Target="../media/image3.png"/><Relationship Id="rId10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g"/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12" Type="http://schemas.openxmlformats.org/officeDocument/2006/relationships/image" Target="../media/image34.jpg"/><Relationship Id="rId17" Type="http://schemas.openxmlformats.org/officeDocument/2006/relationships/image" Target="../media/image39.jpeg"/><Relationship Id="rId2" Type="http://schemas.openxmlformats.org/officeDocument/2006/relationships/image" Target="../media/image1.png"/><Relationship Id="rId16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33.jpeg"/><Relationship Id="rId5" Type="http://schemas.openxmlformats.org/officeDocument/2006/relationships/image" Target="../media/image3.png"/><Relationship Id="rId15" Type="http://schemas.openxmlformats.org/officeDocument/2006/relationships/image" Target="../media/image37.jpeg"/><Relationship Id="rId10" Type="http://schemas.openxmlformats.org/officeDocument/2006/relationships/image" Target="../media/image32.jpg"/><Relationship Id="rId4" Type="http://schemas.microsoft.com/office/2007/relationships/hdphoto" Target="../media/hdphoto1.wdp"/><Relationship Id="rId9" Type="http://schemas.openxmlformats.org/officeDocument/2006/relationships/image" Target="../media/image31.jpg"/><Relationship Id="rId1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46.png"/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12" Type="http://schemas.openxmlformats.org/officeDocument/2006/relationships/image" Target="../media/image45.jpg"/><Relationship Id="rId17" Type="http://schemas.openxmlformats.org/officeDocument/2006/relationships/image" Target="../media/image18.jfif"/><Relationship Id="rId2" Type="http://schemas.openxmlformats.org/officeDocument/2006/relationships/image" Target="../media/image1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11" Type="http://schemas.microsoft.com/office/2007/relationships/hdphoto" Target="../media/hdphoto2.wdp"/><Relationship Id="rId5" Type="http://schemas.openxmlformats.org/officeDocument/2006/relationships/image" Target="../media/image42.jpg"/><Relationship Id="rId15" Type="http://schemas.openxmlformats.org/officeDocument/2006/relationships/image" Target="../media/image48.jfif"/><Relationship Id="rId10" Type="http://schemas.openxmlformats.org/officeDocument/2006/relationships/image" Target="../media/image3.png"/><Relationship Id="rId4" Type="http://schemas.openxmlformats.org/officeDocument/2006/relationships/image" Target="../media/image41.jpg"/><Relationship Id="rId9" Type="http://schemas.microsoft.com/office/2007/relationships/hdphoto" Target="../media/hdphoto1.wdp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image" Target="../media/image56.JPG"/><Relationship Id="rId18" Type="http://schemas.openxmlformats.org/officeDocument/2006/relationships/image" Target="../media/image44.jpg"/><Relationship Id="rId3" Type="http://schemas.openxmlformats.org/officeDocument/2006/relationships/image" Target="../media/image2.png"/><Relationship Id="rId7" Type="http://schemas.openxmlformats.org/officeDocument/2006/relationships/image" Target="../media/image50.jpg"/><Relationship Id="rId12" Type="http://schemas.openxmlformats.org/officeDocument/2006/relationships/image" Target="../media/image55.jpg"/><Relationship Id="rId17" Type="http://schemas.openxmlformats.org/officeDocument/2006/relationships/image" Target="../media/image41.jpg"/><Relationship Id="rId2" Type="http://schemas.openxmlformats.org/officeDocument/2006/relationships/image" Target="../media/image1.png"/><Relationship Id="rId16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54.jpg"/><Relationship Id="rId5" Type="http://schemas.openxmlformats.org/officeDocument/2006/relationships/image" Target="../media/image3.png"/><Relationship Id="rId15" Type="http://schemas.openxmlformats.org/officeDocument/2006/relationships/image" Target="../media/image58.jpg"/><Relationship Id="rId10" Type="http://schemas.openxmlformats.org/officeDocument/2006/relationships/image" Target="../media/image53.jpg"/><Relationship Id="rId4" Type="http://schemas.microsoft.com/office/2007/relationships/hdphoto" Target="../media/hdphoto1.wdp"/><Relationship Id="rId9" Type="http://schemas.openxmlformats.org/officeDocument/2006/relationships/image" Target="../media/image52.jpg"/><Relationship Id="rId14" Type="http://schemas.openxmlformats.org/officeDocument/2006/relationships/image" Target="../media/image57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sapa.nachuakpit" TargetMode="External"/><Relationship Id="rId13" Type="http://schemas.openxmlformats.org/officeDocument/2006/relationships/image" Target="../media/image61.jpg"/><Relationship Id="rId3" Type="http://schemas.openxmlformats.org/officeDocument/2006/relationships/image" Target="../media/image2.png"/><Relationship Id="rId7" Type="http://schemas.openxmlformats.org/officeDocument/2006/relationships/hyperlink" Target="https://www.facebook.com/%E0%B8%AA%E0%B8%A0%E0%B8%B2%E0%B9%80%E0%B8%94%E0%B9%87%E0%B8%81%E0%B9%81%E0%B8%A5%E0%B8%B0%E0%B9%80%E0%B8%A2%E0%B8%B2%E0%B8%A7%E0%B8%8A%E0%B8%99%E0%B8%AD%E0%B8%B3%E0%B9%80%E0%B8%A0%E0%B8%AD%E0%B8%99%E0%B8%B2%E0%B9%80%E0%B8%8A%E0%B8%B7%E0%B8%AD%E0%B8%81-104747061001687" TargetMode="External"/><Relationship Id="rId12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42.jpg"/><Relationship Id="rId5" Type="http://schemas.openxmlformats.org/officeDocument/2006/relationships/image" Target="../media/image3.png"/><Relationship Id="rId10" Type="http://schemas.openxmlformats.org/officeDocument/2006/relationships/image" Target="../media/image60.jpg"/><Relationship Id="rId4" Type="http://schemas.microsoft.com/office/2007/relationships/hdphoto" Target="../media/hdphoto1.wdp"/><Relationship Id="rId9" Type="http://schemas.openxmlformats.org/officeDocument/2006/relationships/hyperlink" Target="https://www.facebook.com/%E0%B8%8A%E0%B9%88%E0%B8%AD%E0%B8%AA%E0%B8%B0%E0%B8%AD%E0%B8%B2%E0%B8%94%E0%B8%95%E0%B9%89%E0%B8%B2%E0%B8%99%E0%B8%97%E0%B8%B8%E0%B8%88%E0%B8%A3%E0%B8%B4%E0%B8%95%E0%B9%82%E0%B8%A3%E0%B8%87%E0%B9%80%E0%B8%A3%E0%B8%B5%E0%B8%A2%E0%B8%99%E0%B8%99%E0%B8%B2%E0%B9%80%E0%B8%8A%E0%B8%B7%E0%B8%AD%E0%B8%81%E0%B8%9E%E0%B8%B4%E0%B8%97%E0%B8%A2%E0%B8%B2%E0%B8%AA%E0%B8%A3%E0%B8%A3%E0%B8%84%E0%B9%8C-101803471586044/?ref=page_internal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2.png"/><Relationship Id="rId7" Type="http://schemas.openxmlformats.org/officeDocument/2006/relationships/image" Target="../media/image62.jpeg"/><Relationship Id="rId12" Type="http://schemas.openxmlformats.org/officeDocument/2006/relationships/image" Target="../media/image6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66.JPG"/><Relationship Id="rId5" Type="http://schemas.openxmlformats.org/officeDocument/2006/relationships/image" Target="../media/image3.png"/><Relationship Id="rId10" Type="http://schemas.openxmlformats.org/officeDocument/2006/relationships/image" Target="../media/image65.jpg"/><Relationship Id="rId4" Type="http://schemas.microsoft.com/office/2007/relationships/hdphoto" Target="../media/hdphoto1.wdp"/><Relationship Id="rId9" Type="http://schemas.openxmlformats.org/officeDocument/2006/relationships/image" Target="../media/image6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jpeg"/><Relationship Id="rId3" Type="http://schemas.openxmlformats.org/officeDocument/2006/relationships/image" Target="../media/image2.png"/><Relationship Id="rId7" Type="http://schemas.openxmlformats.org/officeDocument/2006/relationships/image" Target="../media/image68.jpg"/><Relationship Id="rId12" Type="http://schemas.openxmlformats.org/officeDocument/2006/relationships/image" Target="../media/image7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72.png"/><Relationship Id="rId5" Type="http://schemas.openxmlformats.org/officeDocument/2006/relationships/image" Target="../media/image3.png"/><Relationship Id="rId15" Type="http://schemas.openxmlformats.org/officeDocument/2006/relationships/image" Target="../media/image16.jfif"/><Relationship Id="rId10" Type="http://schemas.openxmlformats.org/officeDocument/2006/relationships/image" Target="../media/image71.png"/><Relationship Id="rId4" Type="http://schemas.microsoft.com/office/2007/relationships/hdphoto" Target="../media/hdphoto1.wdp"/><Relationship Id="rId9" Type="http://schemas.openxmlformats.org/officeDocument/2006/relationships/image" Target="../media/image70.jpg"/><Relationship Id="rId14" Type="http://schemas.openxmlformats.org/officeDocument/2006/relationships/image" Target="../media/image75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2.png"/><Relationship Id="rId7" Type="http://schemas.openxmlformats.org/officeDocument/2006/relationships/image" Target="../media/image7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80.jpeg"/><Relationship Id="rId5" Type="http://schemas.openxmlformats.org/officeDocument/2006/relationships/image" Target="../media/image3.png"/><Relationship Id="rId10" Type="http://schemas.openxmlformats.org/officeDocument/2006/relationships/image" Target="../media/image79.jpeg"/><Relationship Id="rId4" Type="http://schemas.microsoft.com/office/2007/relationships/hdphoto" Target="../media/hdphoto1.wdp"/><Relationship Id="rId9" Type="http://schemas.openxmlformats.org/officeDocument/2006/relationships/image" Target="../media/image7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2.png"/><Relationship Id="rId7" Type="http://schemas.openxmlformats.org/officeDocument/2006/relationships/image" Target="../media/image8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7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0.jpg"/><Relationship Id="rId5" Type="http://schemas.openxmlformats.org/officeDocument/2006/relationships/image" Target="../media/image3.png"/><Relationship Id="rId15" Type="http://schemas.openxmlformats.org/officeDocument/2006/relationships/image" Target="../media/image14.jpg"/><Relationship Id="rId10" Type="http://schemas.openxmlformats.org/officeDocument/2006/relationships/image" Target="../media/image9.jpg"/><Relationship Id="rId4" Type="http://schemas.microsoft.com/office/2007/relationships/hdphoto" Target="../media/hdphoto1.wdp"/><Relationship Id="rId9" Type="http://schemas.openxmlformats.org/officeDocument/2006/relationships/image" Target="../media/image8.jpg"/><Relationship Id="rId1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fif"/><Relationship Id="rId3" Type="http://schemas.openxmlformats.org/officeDocument/2006/relationships/image" Target="../media/image2.png"/><Relationship Id="rId7" Type="http://schemas.openxmlformats.org/officeDocument/2006/relationships/image" Target="../media/image5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18.jfif"/><Relationship Id="rId4" Type="http://schemas.microsoft.com/office/2007/relationships/hdphoto" Target="../media/hdphoto1.wdp"/><Relationship Id="rId9" Type="http://schemas.openxmlformats.org/officeDocument/2006/relationships/image" Target="../media/image17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10" Type="http://schemas.openxmlformats.org/officeDocument/2006/relationships/image" Target="../media/image22.jpeg"/><Relationship Id="rId4" Type="http://schemas.microsoft.com/office/2007/relationships/hdphoto" Target="../media/hdphoto1.wdp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A967E70-A090-4A85-8A5B-3548ED56431D}"/>
              </a:ext>
            </a:extLst>
          </p:cNvPr>
          <p:cNvSpPr txBox="1"/>
          <p:nvPr/>
        </p:nvSpPr>
        <p:spPr>
          <a:xfrm>
            <a:off x="966475" y="3348194"/>
            <a:ext cx="8139953" cy="3046988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ยินดีต้อนรับ</a:t>
            </a:r>
          </a:p>
          <a:p>
            <a:pPr algn="ctr"/>
            <a:r>
              <a:rPr lang="th-TH" sz="4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คณะกรรมการประเมินประสิทธิภาพ</a:t>
            </a:r>
          </a:p>
          <a:p>
            <a:pPr algn="ctr"/>
            <a:r>
              <a:rPr lang="th-TH" sz="4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ประจำปีการศึกษา 2563</a:t>
            </a:r>
          </a:p>
          <a:p>
            <a:pPr algn="ctr"/>
            <a:r>
              <a:rPr lang="th-TH" sz="4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ด้วยความยินดียิ่ง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23DC06B-58F6-4F15-A979-5A4C572ACA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713" y="160906"/>
            <a:ext cx="3209618" cy="298275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6164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DBFA76C3-064A-42AC-8ADB-70DA43614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9" y="4385847"/>
            <a:ext cx="2947095" cy="2210820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379C66D9-6C4D-48D6-A446-2AAE97717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79" y="419616"/>
            <a:ext cx="2693460" cy="2020551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F70BB129-3953-4198-A872-A60091B0D2FF}"/>
              </a:ext>
            </a:extLst>
          </p:cNvPr>
          <p:cNvSpPr/>
          <p:nvPr/>
        </p:nvSpPr>
        <p:spPr>
          <a:xfrm>
            <a:off x="2211545" y="643421"/>
            <a:ext cx="4607786" cy="941796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งานวางแผนจัดระบบกลุ่มบริหารงานบุคคลและส่งเสริมคุณธรรม จริยธรรม</a:t>
            </a:r>
            <a:endParaRPr lang="en-US" sz="2400" dirty="0"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E1B22DD3-F846-4377-BF5B-CFE673DE7549}"/>
              </a:ext>
            </a:extLst>
          </p:cNvPr>
          <p:cNvSpPr txBox="1"/>
          <p:nvPr/>
        </p:nvSpPr>
        <p:spPr>
          <a:xfrm>
            <a:off x="1244713" y="1879835"/>
            <a:ext cx="1540277" cy="707886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ประชุมวางแผนการดำเนินงาน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F2480427-E5D3-48D8-9F6B-0AFE5544C6A8}"/>
              </a:ext>
            </a:extLst>
          </p:cNvPr>
          <p:cNvSpPr txBox="1"/>
          <p:nvPr/>
        </p:nvSpPr>
        <p:spPr>
          <a:xfrm>
            <a:off x="1244711" y="3002708"/>
            <a:ext cx="1540277" cy="400110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กำหนดนโยบาย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4E6BA506-1C76-4D7C-AECD-9E59B383BAC4}"/>
              </a:ext>
            </a:extLst>
          </p:cNvPr>
          <p:cNvSpPr txBox="1"/>
          <p:nvPr/>
        </p:nvSpPr>
        <p:spPr>
          <a:xfrm>
            <a:off x="1243498" y="3890489"/>
            <a:ext cx="1540277" cy="400110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โครงสร้าง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F8D6F599-7D1A-4B8C-BE19-5E765195A6F1}"/>
              </a:ext>
            </a:extLst>
          </p:cNvPr>
          <p:cNvSpPr txBox="1"/>
          <p:nvPr/>
        </p:nvSpPr>
        <p:spPr>
          <a:xfrm>
            <a:off x="1243497" y="4778270"/>
            <a:ext cx="1540277" cy="400110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ทิศทาง</a:t>
            </a: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24677365-C4DD-4DA2-8FFF-E8F86E09F541}"/>
              </a:ext>
            </a:extLst>
          </p:cNvPr>
          <p:cNvSpPr txBox="1"/>
          <p:nvPr/>
        </p:nvSpPr>
        <p:spPr>
          <a:xfrm>
            <a:off x="4190444" y="1900361"/>
            <a:ext cx="1540277" cy="400110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กำกับดูแล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19F73A31-15D0-415B-AFC7-A44EB62EAFE4}"/>
              </a:ext>
            </a:extLst>
          </p:cNvPr>
          <p:cNvSpPr txBox="1"/>
          <p:nvPr/>
        </p:nvSpPr>
        <p:spPr>
          <a:xfrm>
            <a:off x="3673728" y="2732494"/>
            <a:ext cx="2424371" cy="400110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กลุ่มบริหารงานบุคคล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1FA3ED25-AC8E-4093-B187-9ADA0F155C1C}"/>
              </a:ext>
            </a:extLst>
          </p:cNvPr>
          <p:cNvSpPr txBox="1"/>
          <p:nvPr/>
        </p:nvSpPr>
        <p:spPr>
          <a:xfrm>
            <a:off x="3723008" y="3702928"/>
            <a:ext cx="2375089" cy="707886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กลุ่มบริหารงานระบบดูแลและช่วยเหลือนักเรียน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735D7606-7689-43F0-BE3F-E1D13D89BA16}"/>
              </a:ext>
            </a:extLst>
          </p:cNvPr>
          <p:cNvSpPr txBox="1"/>
          <p:nvPr/>
        </p:nvSpPr>
        <p:spPr>
          <a:xfrm>
            <a:off x="3672564" y="4922984"/>
            <a:ext cx="2376253" cy="707886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กลุ่มบริหารงานส่งเสริมคุณธรรมจริยธรรม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35CD62B0-AC9C-4079-B990-2B20D2A3A7B4}"/>
              </a:ext>
            </a:extLst>
          </p:cNvPr>
          <p:cNvSpPr txBox="1"/>
          <p:nvPr/>
        </p:nvSpPr>
        <p:spPr>
          <a:xfrm>
            <a:off x="7110256" y="1879835"/>
            <a:ext cx="1540277" cy="400110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นิเทศ ติดตาม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7FB12D92-8B4B-4BF7-808B-E4A98DE71797}"/>
              </a:ext>
            </a:extLst>
          </p:cNvPr>
          <p:cNvSpPr txBox="1"/>
          <p:nvPr/>
        </p:nvSpPr>
        <p:spPr>
          <a:xfrm>
            <a:off x="6698644" y="2712910"/>
            <a:ext cx="2531174" cy="707886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การบริหารงานกลุ่มบริหารงานบุคคล</a:t>
            </a:r>
          </a:p>
        </p:txBody>
      </p:sp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9E43B589-F379-4B81-99BF-2BB5D579B3EB}"/>
              </a:ext>
            </a:extLst>
          </p:cNvPr>
          <p:cNvSpPr txBox="1"/>
          <p:nvPr/>
        </p:nvSpPr>
        <p:spPr>
          <a:xfrm>
            <a:off x="6698644" y="3855122"/>
            <a:ext cx="2557529" cy="1015663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การบริหารงานกลุ่มบริหารงานระบบดูแลและช่วยเหลือนักเรียน</a:t>
            </a: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2FEA5C78-D480-44B0-8BD1-86CAA7C4794B}"/>
              </a:ext>
            </a:extLst>
          </p:cNvPr>
          <p:cNvSpPr txBox="1"/>
          <p:nvPr/>
        </p:nvSpPr>
        <p:spPr>
          <a:xfrm>
            <a:off x="6711482" y="5362289"/>
            <a:ext cx="2557529" cy="1015663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การบริหารงานกลุ่มบริหารงานส่งเสริมคุณธรรมจริยธรรม</a:t>
            </a:r>
          </a:p>
        </p:txBody>
      </p:sp>
      <p:sp>
        <p:nvSpPr>
          <p:cNvPr id="3" name="ลูกศร: ขวา 2">
            <a:extLst>
              <a:ext uri="{FF2B5EF4-FFF2-40B4-BE49-F238E27FC236}">
                <a16:creationId xmlns:a16="http://schemas.microsoft.com/office/drawing/2014/main" id="{B62ED1C4-7C8D-4C51-91AB-F01EE5882BEB}"/>
              </a:ext>
            </a:extLst>
          </p:cNvPr>
          <p:cNvSpPr/>
          <p:nvPr/>
        </p:nvSpPr>
        <p:spPr>
          <a:xfrm rot="5400000">
            <a:off x="1859490" y="2633436"/>
            <a:ext cx="310718" cy="339187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ลูกศร: ขวา 19">
            <a:extLst>
              <a:ext uri="{FF2B5EF4-FFF2-40B4-BE49-F238E27FC236}">
                <a16:creationId xmlns:a16="http://schemas.microsoft.com/office/drawing/2014/main" id="{BE1AA637-4518-4DA6-9ABD-0F2828C08C5C}"/>
              </a:ext>
            </a:extLst>
          </p:cNvPr>
          <p:cNvSpPr/>
          <p:nvPr/>
        </p:nvSpPr>
        <p:spPr>
          <a:xfrm rot="5400000">
            <a:off x="1858275" y="4385228"/>
            <a:ext cx="310718" cy="339187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ลูกศร: ขวา 20">
            <a:extLst>
              <a:ext uri="{FF2B5EF4-FFF2-40B4-BE49-F238E27FC236}">
                <a16:creationId xmlns:a16="http://schemas.microsoft.com/office/drawing/2014/main" id="{DB484D60-E40C-4BBD-80A6-A0CF8B83BE54}"/>
              </a:ext>
            </a:extLst>
          </p:cNvPr>
          <p:cNvSpPr/>
          <p:nvPr/>
        </p:nvSpPr>
        <p:spPr>
          <a:xfrm rot="5400000">
            <a:off x="1859490" y="3470288"/>
            <a:ext cx="310718" cy="339187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ลูกศร: ขวา 21">
            <a:extLst>
              <a:ext uri="{FF2B5EF4-FFF2-40B4-BE49-F238E27FC236}">
                <a16:creationId xmlns:a16="http://schemas.microsoft.com/office/drawing/2014/main" id="{9F7CC937-1B6E-4E1E-9198-B19716F25AB7}"/>
              </a:ext>
            </a:extLst>
          </p:cNvPr>
          <p:cNvSpPr/>
          <p:nvPr/>
        </p:nvSpPr>
        <p:spPr>
          <a:xfrm rot="5400000">
            <a:off x="4800463" y="2373749"/>
            <a:ext cx="310718" cy="339187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ลูกศร: ขวา 22">
            <a:extLst>
              <a:ext uri="{FF2B5EF4-FFF2-40B4-BE49-F238E27FC236}">
                <a16:creationId xmlns:a16="http://schemas.microsoft.com/office/drawing/2014/main" id="{DC8528E7-466E-4C43-8EFF-6B78A993216A}"/>
              </a:ext>
            </a:extLst>
          </p:cNvPr>
          <p:cNvSpPr/>
          <p:nvPr/>
        </p:nvSpPr>
        <p:spPr>
          <a:xfrm rot="5400000">
            <a:off x="4797640" y="3245694"/>
            <a:ext cx="310718" cy="339187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ลูกศร: ขวา 23">
            <a:extLst>
              <a:ext uri="{FF2B5EF4-FFF2-40B4-BE49-F238E27FC236}">
                <a16:creationId xmlns:a16="http://schemas.microsoft.com/office/drawing/2014/main" id="{D67380FD-5132-45DB-BFCE-D90B4C671BAD}"/>
              </a:ext>
            </a:extLst>
          </p:cNvPr>
          <p:cNvSpPr/>
          <p:nvPr/>
        </p:nvSpPr>
        <p:spPr>
          <a:xfrm rot="5400000">
            <a:off x="4797639" y="4494372"/>
            <a:ext cx="310718" cy="339187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5" name="ลูกศร: ขวา 24">
            <a:extLst>
              <a:ext uri="{FF2B5EF4-FFF2-40B4-BE49-F238E27FC236}">
                <a16:creationId xmlns:a16="http://schemas.microsoft.com/office/drawing/2014/main" id="{DD646046-E4ED-421F-B661-945CA970BF5A}"/>
              </a:ext>
            </a:extLst>
          </p:cNvPr>
          <p:cNvSpPr/>
          <p:nvPr/>
        </p:nvSpPr>
        <p:spPr>
          <a:xfrm rot="5400000">
            <a:off x="7904514" y="4933854"/>
            <a:ext cx="310718" cy="339187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ลูกศร: ขวา 25">
            <a:extLst>
              <a:ext uri="{FF2B5EF4-FFF2-40B4-BE49-F238E27FC236}">
                <a16:creationId xmlns:a16="http://schemas.microsoft.com/office/drawing/2014/main" id="{8C3074E7-0284-405C-8D38-778591104E20}"/>
              </a:ext>
            </a:extLst>
          </p:cNvPr>
          <p:cNvSpPr/>
          <p:nvPr/>
        </p:nvSpPr>
        <p:spPr>
          <a:xfrm rot="5400000">
            <a:off x="7894629" y="3467329"/>
            <a:ext cx="310718" cy="339187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7" name="ลูกศร: ขวา 26">
            <a:extLst>
              <a:ext uri="{FF2B5EF4-FFF2-40B4-BE49-F238E27FC236}">
                <a16:creationId xmlns:a16="http://schemas.microsoft.com/office/drawing/2014/main" id="{37FFFE04-D3E0-4B5B-A4FF-D2C683DA7217}"/>
              </a:ext>
            </a:extLst>
          </p:cNvPr>
          <p:cNvSpPr/>
          <p:nvPr/>
        </p:nvSpPr>
        <p:spPr>
          <a:xfrm rot="5400000">
            <a:off x="7822049" y="2321276"/>
            <a:ext cx="310718" cy="339187"/>
          </a:xfrm>
          <a:prstGeom prst="right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881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3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A73F21C6-42EE-4C5D-AD46-35465013CF65}"/>
              </a:ext>
            </a:extLst>
          </p:cNvPr>
          <p:cNvSpPr/>
          <p:nvPr/>
        </p:nvSpPr>
        <p:spPr>
          <a:xfrm>
            <a:off x="333027" y="1046406"/>
            <a:ext cx="4939757" cy="517065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solidFill>
                  <a:srgbClr val="000099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สรุปผลการดำเนินงานกลุ่มบริหารงานบุคคล</a:t>
            </a:r>
            <a:endParaRPr lang="en-US" sz="2400" dirty="0">
              <a:solidFill>
                <a:srgbClr val="000099"/>
              </a:solidFill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4F8B5FD-191B-471E-9809-91EF5E971F80}"/>
              </a:ext>
            </a:extLst>
          </p:cNvPr>
          <p:cNvSpPr/>
          <p:nvPr/>
        </p:nvSpPr>
        <p:spPr>
          <a:xfrm>
            <a:off x="321416" y="1764934"/>
            <a:ext cx="1973254" cy="369332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งานวางแผนอัตรากำลัง </a:t>
            </a: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536164FB-1C9E-4E63-82BA-54BA81FE71C1}"/>
              </a:ext>
            </a:extLst>
          </p:cNvPr>
          <p:cNvSpPr/>
          <p:nvPr/>
        </p:nvSpPr>
        <p:spPr>
          <a:xfrm>
            <a:off x="321416" y="2390414"/>
            <a:ext cx="4793031" cy="1118255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marL="457200" indent="-457200">
              <a:lnSpc>
                <a:spcPts val="1950"/>
              </a:lnSpc>
              <a:spcAft>
                <a:spcPts val="0"/>
              </a:spcAft>
              <a:tabLst>
                <a:tab pos="180340" algn="l"/>
                <a:tab pos="356870" algn="l"/>
                <a:tab pos="539750" algn="l"/>
                <a:tab pos="630555" algn="l"/>
                <a:tab pos="905510" algn="l"/>
                <a:tab pos="1271270" algn="l"/>
                <a:tab pos="1454150" algn="l"/>
                <a:tab pos="1620520" algn="l"/>
                <a:tab pos="1980565" algn="l"/>
                <a:tab pos="2340610" algn="l"/>
                <a:tab pos="2700655" algn="l"/>
                <a:tab pos="3060700" algn="l"/>
                <a:tab pos="3420745" algn="l"/>
              </a:tabLst>
            </a:pPr>
            <a:r>
              <a:rPr lang="th-TH" sz="1600" b="1" dirty="0">
                <a:solidFill>
                  <a:srgbClr val="000099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มีการวางแผนงาน โครงการในการส่งเสริมพัฒนาระบบการบริหารงานบุคคล สารสนเทศ แผนงาน อาคาร สถานที่ในกลุ่มงาน </a:t>
            </a:r>
          </a:p>
          <a:p>
            <a:pPr marL="457200" indent="-457200">
              <a:lnSpc>
                <a:spcPts val="1950"/>
              </a:lnSpc>
              <a:spcAft>
                <a:spcPts val="0"/>
              </a:spcAft>
              <a:tabLst>
                <a:tab pos="180340" algn="l"/>
                <a:tab pos="356870" algn="l"/>
                <a:tab pos="539750" algn="l"/>
                <a:tab pos="630555" algn="l"/>
                <a:tab pos="905510" algn="l"/>
                <a:tab pos="1271270" algn="l"/>
                <a:tab pos="1454150" algn="l"/>
                <a:tab pos="1620520" algn="l"/>
                <a:tab pos="1980565" algn="l"/>
                <a:tab pos="2340610" algn="l"/>
                <a:tab pos="2700655" algn="l"/>
                <a:tab pos="3060700" algn="l"/>
                <a:tab pos="3420745" algn="l"/>
              </a:tabLst>
            </a:pPr>
            <a:r>
              <a:rPr lang="th-TH" sz="1600" b="1" dirty="0">
                <a:solidFill>
                  <a:srgbClr val="000099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ให้เอื้อในการปฏิบัติงานและการบริการและสอดคล้องกับวิสัยทัศน์</a:t>
            </a:r>
          </a:p>
          <a:p>
            <a:pPr marL="457200" indent="-457200">
              <a:lnSpc>
                <a:spcPts val="1950"/>
              </a:lnSpc>
              <a:spcAft>
                <a:spcPts val="0"/>
              </a:spcAft>
              <a:tabLst>
                <a:tab pos="180340" algn="l"/>
                <a:tab pos="356870" algn="l"/>
                <a:tab pos="539750" algn="l"/>
                <a:tab pos="630555" algn="l"/>
                <a:tab pos="905510" algn="l"/>
                <a:tab pos="1271270" algn="l"/>
                <a:tab pos="1454150" algn="l"/>
                <a:tab pos="1620520" algn="l"/>
                <a:tab pos="1980565" algn="l"/>
                <a:tab pos="2340610" algn="l"/>
                <a:tab pos="2700655" algn="l"/>
                <a:tab pos="3060700" algn="l"/>
                <a:tab pos="3420745" algn="l"/>
              </a:tabLst>
            </a:pPr>
            <a:r>
              <a:rPr lang="th-TH" sz="1600" b="1" dirty="0">
                <a:solidFill>
                  <a:srgbClr val="000099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พันธกิจ เป้าหมาย และแผนพัฒนาคุณภาพการศึกษา</a:t>
            </a:r>
            <a:endParaRPr lang="en-US" sz="1600" b="1" dirty="0">
              <a:solidFill>
                <a:srgbClr val="000099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8C59E384-19B0-4925-B0DC-17211C507E47}"/>
              </a:ext>
            </a:extLst>
          </p:cNvPr>
          <p:cNvSpPr txBox="1"/>
          <p:nvPr/>
        </p:nvSpPr>
        <p:spPr>
          <a:xfrm>
            <a:off x="5672405" y="1454361"/>
            <a:ext cx="1637142" cy="369332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งานพัฒนาบุคลากร</a:t>
            </a:r>
            <a:endParaRPr lang="en-US" b="1" dirty="0">
              <a:solidFill>
                <a:srgbClr val="000099"/>
              </a:solidFill>
              <a:latin typeface="JasmineUPC" panose="02020603050405020304" pitchFamily="18" charset="-34"/>
              <a:ea typeface="微软雅黑" panose="020B0503020204020204" pitchFamily="34" charset="-122"/>
              <a:cs typeface="JasmineUPC" panose="02020603050405020304" pitchFamily="18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91D2ED3E-5862-4F4E-BF89-658382605ED7}"/>
              </a:ext>
            </a:extLst>
          </p:cNvPr>
          <p:cNvSpPr txBox="1"/>
          <p:nvPr/>
        </p:nvSpPr>
        <p:spPr>
          <a:xfrm>
            <a:off x="5672405" y="1942171"/>
            <a:ext cx="3658811" cy="830997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@</a:t>
            </a:r>
            <a:r>
              <a:rPr lang="th-TH" sz="1600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มี</a:t>
            </a:r>
            <a:r>
              <a:rPr lang="th-TH" sz="1600" b="1" dirty="0" err="1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การจัด</a:t>
            </a:r>
            <a:r>
              <a:rPr lang="th-TH" sz="1600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ทำโครงการพัฒนาวิชาชีพครูสู่วิทยฐานะ</a:t>
            </a:r>
            <a:endParaRPr lang="en-US" sz="1600" b="1" dirty="0">
              <a:solidFill>
                <a:srgbClr val="000099"/>
              </a:solidFill>
              <a:latin typeface="JasmineUPC" panose="02020603050405020304" pitchFamily="18" charset="-34"/>
              <a:ea typeface="微软雅黑" panose="020B0503020204020204" pitchFamily="34" charset="-122"/>
              <a:cs typeface="JasmineUPC" panose="02020603050405020304" pitchFamily="18" charset="-34"/>
            </a:endParaRPr>
          </a:p>
          <a:p>
            <a:r>
              <a:rPr lang="en-US" sz="1600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@</a:t>
            </a:r>
            <a:r>
              <a:rPr lang="th-TH" sz="1600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ส่งเสริมและสนับสนุนการอบรมและพัฒนาตนเองของบุคลากร  </a:t>
            </a:r>
            <a:endParaRPr lang="en-US" sz="1600" b="1" dirty="0">
              <a:solidFill>
                <a:srgbClr val="000099"/>
              </a:solidFill>
              <a:latin typeface="JasmineUPC" panose="02020603050405020304" pitchFamily="18" charset="-34"/>
              <a:ea typeface="微软雅黑" panose="020B0503020204020204" pitchFamily="34" charset="-122"/>
              <a:cs typeface="JasmineUPC" panose="02020603050405020304" pitchFamily="18" charset="-34"/>
            </a:endParaRP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EBBBE48A-D92A-4B24-A0F7-61CCE5CE8A7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8" b="19314"/>
          <a:stretch/>
        </p:blipFill>
        <p:spPr>
          <a:xfrm>
            <a:off x="638552" y="3678881"/>
            <a:ext cx="4308937" cy="286237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2E421443-7443-4B15-8CB1-1618B11BDC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721" y="2825978"/>
            <a:ext cx="1977407" cy="2098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09F70920-6D62-4F69-B22F-9C18F82511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97179" y="2874007"/>
            <a:ext cx="2330971" cy="2002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8EFA7A3F-E74C-4B56-8B38-32A2D03363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28767" y="4810490"/>
            <a:ext cx="3346088" cy="2034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0DBD9020-D558-49F3-8A45-5735490FD8B6}"/>
              </a:ext>
            </a:extLst>
          </p:cNvPr>
          <p:cNvSpPr/>
          <p:nvPr/>
        </p:nvSpPr>
        <p:spPr>
          <a:xfrm>
            <a:off x="4195406" y="303558"/>
            <a:ext cx="1805900" cy="517065"/>
          </a:xfrm>
          <a:prstGeom prst="rect">
            <a:avLst/>
          </a:prstGeom>
          <a:solidFill>
            <a:srgbClr val="FFFF00"/>
          </a:solidFill>
          <a:ln w="38100">
            <a:solidFill>
              <a:srgbClr val="FFC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solidFill>
                  <a:srgbClr val="000099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กลุ่มงานบุคคล</a:t>
            </a:r>
            <a:endParaRPr lang="en-US" sz="2400" dirty="0">
              <a:solidFill>
                <a:srgbClr val="000099"/>
              </a:solidFill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E44EF1E-F27C-4153-A065-8EA4E75F2AA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87" y="151831"/>
            <a:ext cx="1637142" cy="1433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94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80094652-1141-415B-9FA1-DB4C39E96414}"/>
              </a:ext>
            </a:extLst>
          </p:cNvPr>
          <p:cNvSpPr/>
          <p:nvPr/>
        </p:nvSpPr>
        <p:spPr>
          <a:xfrm>
            <a:off x="594865" y="730393"/>
            <a:ext cx="3878216" cy="369332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งานประเมินผลการประเมิน</a:t>
            </a:r>
            <a:r>
              <a:rPr lang="th-TH" b="1" dirty="0" err="1">
                <a:solidFill>
                  <a:srgbClr val="0000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ปฎิบั</a:t>
            </a:r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ติงานของบุคลากร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35" name="กล่องข้อความ 34">
            <a:extLst>
              <a:ext uri="{FF2B5EF4-FFF2-40B4-BE49-F238E27FC236}">
                <a16:creationId xmlns:a16="http://schemas.microsoft.com/office/drawing/2014/main" id="{17262C77-97CD-4ECF-8080-6D4061889376}"/>
              </a:ext>
            </a:extLst>
          </p:cNvPr>
          <p:cNvSpPr txBox="1"/>
          <p:nvPr/>
        </p:nvSpPr>
        <p:spPr>
          <a:xfrm>
            <a:off x="5298765" y="722917"/>
            <a:ext cx="2468741" cy="369332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การงานบำรุงขวัญและกำลังใจ</a:t>
            </a:r>
            <a:endParaRPr lang="en-US" b="1" dirty="0">
              <a:solidFill>
                <a:srgbClr val="000099"/>
              </a:solidFill>
              <a:latin typeface="JasmineUPC" panose="02020603050405020304" pitchFamily="18" charset="-34"/>
              <a:ea typeface="微软雅黑" panose="020B0503020204020204" pitchFamily="34" charset="-122"/>
              <a:cs typeface="JasmineUPC" panose="02020603050405020304" pitchFamily="18" charset="-34"/>
            </a:endParaRPr>
          </a:p>
        </p:txBody>
      </p:sp>
      <p:pic>
        <p:nvPicPr>
          <p:cNvPr id="36" name="รูปภาพ 35">
            <a:extLst>
              <a:ext uri="{FF2B5EF4-FFF2-40B4-BE49-F238E27FC236}">
                <a16:creationId xmlns:a16="http://schemas.microsoft.com/office/drawing/2014/main" id="{C059A8A1-0F2F-4BF6-BC7B-920E5F1B14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33" y="1394461"/>
            <a:ext cx="1795271" cy="1533622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37" name="รูปภาพ 36">
            <a:extLst>
              <a:ext uri="{FF2B5EF4-FFF2-40B4-BE49-F238E27FC236}">
                <a16:creationId xmlns:a16="http://schemas.microsoft.com/office/drawing/2014/main" id="{F2B51F5C-2E65-41FA-9CAC-5C9FB228E83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18" y="1415403"/>
            <a:ext cx="1868805" cy="1533621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38" name="รูปภาพ 37">
            <a:extLst>
              <a:ext uri="{FF2B5EF4-FFF2-40B4-BE49-F238E27FC236}">
                <a16:creationId xmlns:a16="http://schemas.microsoft.com/office/drawing/2014/main" id="{5514DE48-06AD-4820-9F86-699852D3B7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61" y="3091236"/>
            <a:ext cx="1819243" cy="160599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39" name="รูปภาพ 38">
            <a:extLst>
              <a:ext uri="{FF2B5EF4-FFF2-40B4-BE49-F238E27FC236}">
                <a16:creationId xmlns:a16="http://schemas.microsoft.com/office/drawing/2014/main" id="{E1995A0E-8043-4254-8875-6FD697E0A46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360" y="3119413"/>
            <a:ext cx="1868805" cy="159655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40" name="รูปภาพ 39">
            <a:extLst>
              <a:ext uri="{FF2B5EF4-FFF2-40B4-BE49-F238E27FC236}">
                <a16:creationId xmlns:a16="http://schemas.microsoft.com/office/drawing/2014/main" id="{BB786D0F-733D-4F71-A596-61027BB049C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32" y="1460787"/>
            <a:ext cx="1766505" cy="153362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41" name="รูปภาพ 40">
            <a:extLst>
              <a:ext uri="{FF2B5EF4-FFF2-40B4-BE49-F238E27FC236}">
                <a16:creationId xmlns:a16="http://schemas.microsoft.com/office/drawing/2014/main" id="{BBF2948D-CD69-4A99-85F1-DF3387A00F4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558" y="3146235"/>
            <a:ext cx="1798320" cy="159654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03024F2C-8155-4F10-B427-293F1BF250C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29" y="3174422"/>
            <a:ext cx="1766505" cy="1596549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43" name="รูปภาพ 42">
            <a:extLst>
              <a:ext uri="{FF2B5EF4-FFF2-40B4-BE49-F238E27FC236}">
                <a16:creationId xmlns:a16="http://schemas.microsoft.com/office/drawing/2014/main" id="{2F2F5983-05E5-47A8-9C09-E4BCFC4DAA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781" y="4940096"/>
            <a:ext cx="1772838" cy="163002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67F764D5-85DA-418D-B139-762A8C28B76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80" y="4886353"/>
            <a:ext cx="2243883" cy="1495557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45" name="รูปภาพ 44">
            <a:extLst>
              <a:ext uri="{FF2B5EF4-FFF2-40B4-BE49-F238E27FC236}">
                <a16:creationId xmlns:a16="http://schemas.microsoft.com/office/drawing/2014/main" id="{75F67636-7AB2-4679-AEFA-8878D675A75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630" y="4950986"/>
            <a:ext cx="1766505" cy="163002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46" name="รูปภาพ 45">
            <a:extLst>
              <a:ext uri="{FF2B5EF4-FFF2-40B4-BE49-F238E27FC236}">
                <a16:creationId xmlns:a16="http://schemas.microsoft.com/office/drawing/2014/main" id="{3C98EEE4-AE04-43E2-8B3B-AF097774080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99" y="1456248"/>
            <a:ext cx="1772838" cy="153362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85010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39B22E69-6F55-43BE-B66C-3EADB2BF90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626" y="1705771"/>
            <a:ext cx="3176565" cy="2117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รูปภาพ 29">
            <a:extLst>
              <a:ext uri="{FF2B5EF4-FFF2-40B4-BE49-F238E27FC236}">
                <a16:creationId xmlns:a16="http://schemas.microsoft.com/office/drawing/2014/main" id="{EA09569B-7506-43CA-8B4B-457A18385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041" y="1625902"/>
            <a:ext cx="2947359" cy="1964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A1D8B270-DD8B-41E0-8E30-44E2A0C5B8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06" y="1612773"/>
            <a:ext cx="2950474" cy="196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F0BD1F30-0D83-4456-87AA-BED5BE7F3A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250" y="4171860"/>
            <a:ext cx="3429001" cy="2571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A34D93FD-13A7-411D-9C0E-57077EED3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16" y="4364277"/>
            <a:ext cx="3215739" cy="2411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624" y="169244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327" y="312161"/>
            <a:ext cx="1366035" cy="102320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5B36BC34-6F89-4AA9-816A-A89D92CE0B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761" y="3520096"/>
            <a:ext cx="1173744" cy="1173744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05C14A43-C7B7-4EB9-9DEC-116FD746989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16" y="3401405"/>
            <a:ext cx="941032" cy="1229684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71310A2F-7752-4070-8A13-E92B1AA7A7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234" y="3506905"/>
            <a:ext cx="1131648" cy="1131648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48E3B15-09EE-42FC-BFC9-3AAE63057F7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435" y="3370914"/>
            <a:ext cx="1516149" cy="1516149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1BACB117-F777-4CDD-8431-69DB348402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286" y="3407026"/>
            <a:ext cx="1358574" cy="1358574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F94CFF0D-7AC1-473B-9B2C-96BD47812FA2}"/>
              </a:ext>
            </a:extLst>
          </p:cNvPr>
          <p:cNvSpPr txBox="1"/>
          <p:nvPr/>
        </p:nvSpPr>
        <p:spPr>
          <a:xfrm>
            <a:off x="163557" y="5286267"/>
            <a:ext cx="1934420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กิจกรรมสภาเด็ก</a:t>
            </a:r>
          </a:p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และเยาวชน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3C365AEA-F329-4C67-8581-535498CD6CD5}"/>
              </a:ext>
            </a:extLst>
          </p:cNvPr>
          <p:cNvSpPr txBox="1"/>
          <p:nvPr/>
        </p:nvSpPr>
        <p:spPr>
          <a:xfrm>
            <a:off x="5594983" y="2447658"/>
            <a:ext cx="2254928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กิจกรรมสภานักเรียน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A4914C22-AEA6-4EAB-B561-EAE5905B2DFA}"/>
              </a:ext>
            </a:extLst>
          </p:cNvPr>
          <p:cNvSpPr txBox="1"/>
          <p:nvPr/>
        </p:nvSpPr>
        <p:spPr>
          <a:xfrm>
            <a:off x="1830059" y="2305445"/>
            <a:ext cx="205825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ห้องเรียนคุณธรรม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2D964C38-1BF2-47BC-8AEE-C2BA3AD97CB1}"/>
              </a:ext>
            </a:extLst>
          </p:cNvPr>
          <p:cNvSpPr txBox="1"/>
          <p:nvPr/>
        </p:nvSpPr>
        <p:spPr>
          <a:xfrm>
            <a:off x="3939408" y="5238305"/>
            <a:ext cx="160538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โรงเรียนสุจริต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5A23C776-61C2-4945-91DE-2114DEAFC461}"/>
              </a:ext>
            </a:extLst>
          </p:cNvPr>
          <p:cNvSpPr txBox="1"/>
          <p:nvPr/>
        </p:nvSpPr>
        <p:spPr>
          <a:xfrm>
            <a:off x="7805363" y="5201945"/>
            <a:ext cx="1934419" cy="461665"/>
          </a:xfrm>
          <a:prstGeom prst="rect">
            <a:avLst/>
          </a:prstGeom>
          <a:solidFill>
            <a:srgbClr val="FF66CC"/>
          </a:solidFill>
          <a:ln w="38100">
            <a:solidFill>
              <a:srgbClr val="FF00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ธนาคารโรงเรียน</a:t>
            </a:r>
          </a:p>
        </p:txBody>
      </p:sp>
      <p:sp>
        <p:nvSpPr>
          <p:cNvPr id="18" name="ลูกศร: ขวา 17">
            <a:extLst>
              <a:ext uri="{FF2B5EF4-FFF2-40B4-BE49-F238E27FC236}">
                <a16:creationId xmlns:a16="http://schemas.microsoft.com/office/drawing/2014/main" id="{284EE538-53F5-4D7F-9450-7DD31C49F70B}"/>
              </a:ext>
            </a:extLst>
          </p:cNvPr>
          <p:cNvSpPr/>
          <p:nvPr/>
        </p:nvSpPr>
        <p:spPr>
          <a:xfrm rot="5400000">
            <a:off x="787987" y="4730201"/>
            <a:ext cx="488490" cy="387372"/>
          </a:xfrm>
          <a:prstGeom prst="rightArrow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9" name="ลูกศร: ขวา 18">
            <a:extLst>
              <a:ext uri="{FF2B5EF4-FFF2-40B4-BE49-F238E27FC236}">
                <a16:creationId xmlns:a16="http://schemas.microsoft.com/office/drawing/2014/main" id="{BF188806-4478-40C3-AE60-9DC74D7BBBF2}"/>
              </a:ext>
            </a:extLst>
          </p:cNvPr>
          <p:cNvSpPr/>
          <p:nvPr/>
        </p:nvSpPr>
        <p:spPr>
          <a:xfrm rot="16200000">
            <a:off x="2611804" y="2877024"/>
            <a:ext cx="488490" cy="387372"/>
          </a:xfrm>
          <a:prstGeom prst="rightArrow">
            <a:avLst/>
          </a:prstGeom>
          <a:ln w="38100"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ลูกศร: ขวา 19">
            <a:extLst>
              <a:ext uri="{FF2B5EF4-FFF2-40B4-BE49-F238E27FC236}">
                <a16:creationId xmlns:a16="http://schemas.microsoft.com/office/drawing/2014/main" id="{1A0598B5-711A-40BB-BC0F-57077EDCA648}"/>
              </a:ext>
            </a:extLst>
          </p:cNvPr>
          <p:cNvSpPr/>
          <p:nvPr/>
        </p:nvSpPr>
        <p:spPr>
          <a:xfrm rot="5400000">
            <a:off x="8584699" y="4706482"/>
            <a:ext cx="488490" cy="387372"/>
          </a:xfrm>
          <a:prstGeom prst="rightArrow">
            <a:avLst/>
          </a:prstGeom>
          <a:solidFill>
            <a:srgbClr val="FF00FF"/>
          </a:solidFill>
          <a:ln w="38100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ลูกศร: ขวา 20">
            <a:extLst>
              <a:ext uri="{FF2B5EF4-FFF2-40B4-BE49-F238E27FC236}">
                <a16:creationId xmlns:a16="http://schemas.microsoft.com/office/drawing/2014/main" id="{E3CCF533-0CA8-40C7-ADC7-B722D79BBDEF}"/>
              </a:ext>
            </a:extLst>
          </p:cNvPr>
          <p:cNvSpPr/>
          <p:nvPr/>
        </p:nvSpPr>
        <p:spPr>
          <a:xfrm rot="5400000">
            <a:off x="4497853" y="4743282"/>
            <a:ext cx="488490" cy="387372"/>
          </a:xfrm>
          <a:prstGeom prst="rightArrow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2" name="ลูกศร: ขวา 21">
            <a:extLst>
              <a:ext uri="{FF2B5EF4-FFF2-40B4-BE49-F238E27FC236}">
                <a16:creationId xmlns:a16="http://schemas.microsoft.com/office/drawing/2014/main" id="{368D2D17-3E77-468F-9CDE-DD2BFD0EC8C8}"/>
              </a:ext>
            </a:extLst>
          </p:cNvPr>
          <p:cNvSpPr/>
          <p:nvPr/>
        </p:nvSpPr>
        <p:spPr>
          <a:xfrm rot="16200000">
            <a:off x="6423854" y="3029342"/>
            <a:ext cx="488490" cy="387372"/>
          </a:xfrm>
          <a:prstGeom prst="rightArrow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4D7DEDAF-FCEA-47FA-BC51-4CC2DAAB43B7}"/>
              </a:ext>
            </a:extLst>
          </p:cNvPr>
          <p:cNvSpPr/>
          <p:nvPr/>
        </p:nvSpPr>
        <p:spPr>
          <a:xfrm>
            <a:off x="1804659" y="1048934"/>
            <a:ext cx="6738313" cy="517065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solidFill>
                  <a:srgbClr val="000099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สรุปผลการดำเนินงานกลุ่มบริหารงานส่งเสริมคุณธรรม จริยธรรม</a:t>
            </a:r>
            <a:endParaRPr lang="en-US" sz="2400" dirty="0">
              <a:solidFill>
                <a:srgbClr val="000099"/>
              </a:solidFill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F6F850C4-02F0-421A-A7DF-3F363191B45C}"/>
              </a:ext>
            </a:extLst>
          </p:cNvPr>
          <p:cNvSpPr txBox="1"/>
          <p:nvPr/>
        </p:nvSpPr>
        <p:spPr>
          <a:xfrm>
            <a:off x="1830066" y="1768971"/>
            <a:ext cx="2058257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กิจกรรมหน้าเสาธง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1596BD8E-3968-4DAA-945F-3E4260B98A7F}"/>
              </a:ext>
            </a:extLst>
          </p:cNvPr>
          <p:cNvSpPr txBox="1"/>
          <p:nvPr/>
        </p:nvSpPr>
        <p:spPr>
          <a:xfrm>
            <a:off x="5173816" y="1879131"/>
            <a:ext cx="3270534" cy="461665"/>
          </a:xfrm>
          <a:prstGeom prst="rect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กิจกรรมเลือกตั้งสภานักเรียน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F2BA8DFA-3BE8-4DD6-865E-9DA41FFBE883}"/>
              </a:ext>
            </a:extLst>
          </p:cNvPr>
          <p:cNvSpPr txBox="1"/>
          <p:nvPr/>
        </p:nvSpPr>
        <p:spPr>
          <a:xfrm>
            <a:off x="3939408" y="5876213"/>
            <a:ext cx="1605380" cy="461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accent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ปปช.</a:t>
            </a:r>
            <a:r>
              <a:rPr lang="th-TH" sz="24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สพฐ</a:t>
            </a:r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.</a:t>
            </a: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F66CBB69-C6C0-4D66-825F-1A19E728B060}"/>
              </a:ext>
            </a:extLst>
          </p:cNvPr>
          <p:cNvSpPr/>
          <p:nvPr/>
        </p:nvSpPr>
        <p:spPr>
          <a:xfrm>
            <a:off x="2772325" y="305421"/>
            <a:ext cx="4062273" cy="517065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solidFill>
                  <a:srgbClr val="000099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กลุ่มงานส่งเสริมคุณธรรม จริยธรรม</a:t>
            </a:r>
            <a:endParaRPr lang="en-US" sz="2400" dirty="0">
              <a:solidFill>
                <a:srgbClr val="000099"/>
              </a:solidFill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pic>
        <p:nvPicPr>
          <p:cNvPr id="33" name="รูปภาพ 32">
            <a:extLst>
              <a:ext uri="{FF2B5EF4-FFF2-40B4-BE49-F238E27FC236}">
                <a16:creationId xmlns:a16="http://schemas.microsoft.com/office/drawing/2014/main" id="{F5C47B59-373C-4F3F-9395-AA8EB08942A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4"/>
          <a:stretch/>
        </p:blipFill>
        <p:spPr>
          <a:xfrm>
            <a:off x="224318" y="160257"/>
            <a:ext cx="1636952" cy="1645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3960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E17F60E-BD9B-4636-8693-5754E5C77F5B}"/>
              </a:ext>
            </a:extLst>
          </p:cNvPr>
          <p:cNvSpPr txBox="1"/>
          <p:nvPr/>
        </p:nvSpPr>
        <p:spPr>
          <a:xfrm>
            <a:off x="2155055" y="769730"/>
            <a:ext cx="5595890" cy="461665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ผลงานเชิงประจักษ์ด้านงาน</a:t>
            </a:r>
            <a:r>
              <a:rPr lang="th-TH" sz="24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ส่งเสริมคุณธรรมจริยธรรม</a:t>
            </a:r>
            <a:endParaRPr lang="th-TH" sz="2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17CACF7-495A-4706-B127-4C1F77798F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92" y="3254357"/>
            <a:ext cx="2217153" cy="1544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F243E47-357D-4C4D-859D-D110A28D4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2" y="1530307"/>
            <a:ext cx="2046823" cy="1535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48B594BC-7B4C-4C38-9B0F-B76552BEE8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55" y="1481650"/>
            <a:ext cx="2182925" cy="16371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691A5D88-BAC0-4985-9749-78910593C4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155" y="3319309"/>
            <a:ext cx="2071166" cy="1479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F3DFA8B-57CC-408C-AD4C-C769924C6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533" y="3293904"/>
            <a:ext cx="2058411" cy="1544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E50C0019-9746-48CD-8434-3AD749FFE0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533" y="1530307"/>
            <a:ext cx="2044203" cy="1533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3676D324-504B-4874-A8B6-F6D92960AD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929" y="4962393"/>
            <a:ext cx="2101071" cy="1535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028C883D-2C2F-4028-995A-28151BC362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42" y="4935977"/>
            <a:ext cx="2101038" cy="1581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3CD7F5A-9EA8-4D77-9F29-FB785065B91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51" y="3285538"/>
            <a:ext cx="2253612" cy="150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753174A2-0E07-4558-8B0A-2532B4AB46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51" y="1561397"/>
            <a:ext cx="2253612" cy="1502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72B60B85-7FDE-4205-BECA-B9E0F21CF5F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080" y="4994493"/>
            <a:ext cx="2288616" cy="1525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36D80EA9-C1D8-4697-94DD-8CBB3A93867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042" y="4913277"/>
            <a:ext cx="2253612" cy="1690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746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E17F60E-BD9B-4636-8693-5754E5C77F5B}"/>
              </a:ext>
            </a:extLst>
          </p:cNvPr>
          <p:cNvSpPr txBox="1"/>
          <p:nvPr/>
        </p:nvSpPr>
        <p:spPr>
          <a:xfrm>
            <a:off x="2155055" y="769730"/>
            <a:ext cx="5595890" cy="461665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ผลงานเชิงประจักษ์ด้านงาน</a:t>
            </a:r>
            <a:r>
              <a:rPr lang="th-TH" sz="24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ส่งเสริมคุณธรรมจริยธรรม</a:t>
            </a:r>
            <a:endParaRPr lang="th-TH" sz="2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41F1FC02-342C-4F66-BC27-E82E33D3D86B}"/>
              </a:ext>
            </a:extLst>
          </p:cNvPr>
          <p:cNvSpPr txBox="1"/>
          <p:nvPr/>
        </p:nvSpPr>
        <p:spPr>
          <a:xfrm>
            <a:off x="2155055" y="1670498"/>
            <a:ext cx="3472829" cy="40011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  <a:hlinkClick r:id="rId7"/>
              </a:rPr>
              <a:t>เพจ สภาเด็กและเยาวชนอำเภอนาเชือก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BB9719D9-EA12-4B40-98DE-5B7506CA8DBF}"/>
              </a:ext>
            </a:extLst>
          </p:cNvPr>
          <p:cNvSpPr txBox="1"/>
          <p:nvPr/>
        </p:nvSpPr>
        <p:spPr>
          <a:xfrm>
            <a:off x="2155055" y="2405719"/>
            <a:ext cx="403744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  <a:hlinkClick r:id="rId8"/>
              </a:rPr>
              <a:t>เพจ สภานักเรียน โรงเรียนนาเชือกพิทยาสรรค์ 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52E50E3C-C2CB-4CC2-95C2-B56C74168399}"/>
              </a:ext>
            </a:extLst>
          </p:cNvPr>
          <p:cNvSpPr txBox="1"/>
          <p:nvPr/>
        </p:nvSpPr>
        <p:spPr>
          <a:xfrm>
            <a:off x="2155055" y="3039844"/>
            <a:ext cx="5024760" cy="400110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sz="2000" b="1" i="0" dirty="0">
                <a:solidFill>
                  <a:srgbClr val="050505"/>
                </a:solidFill>
                <a:effectLst/>
                <a:latin typeface="JasmineUPC" panose="02020603050405020304" pitchFamily="18" charset="-34"/>
                <a:cs typeface="JasmineUPC" panose="02020603050405020304" pitchFamily="18" charset="-34"/>
                <a:hlinkClick r:id="rId9"/>
              </a:rPr>
              <a:t>องค์กรช่อสะอาดต้านทุจริตโรงเรียนนาเชือกพิทยาสรรค์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F2A385AF-1C88-44A9-96CE-FD7A0CEA34A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84" y="3502749"/>
            <a:ext cx="3029799" cy="2019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8BB3EA36-3131-4521-A773-58B62872B4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61" y="4453376"/>
            <a:ext cx="2950474" cy="196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5881DC28-A183-47FA-A204-BB3B94138E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463006"/>
            <a:ext cx="3176565" cy="21171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รูปภาพ 27">
            <a:extLst>
              <a:ext uri="{FF2B5EF4-FFF2-40B4-BE49-F238E27FC236}">
                <a16:creationId xmlns:a16="http://schemas.microsoft.com/office/drawing/2014/main" id="{711E5B6D-6E7F-4DE3-B513-F7214B3F85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437" y="4512682"/>
            <a:ext cx="3176563" cy="211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205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12B44B4D-61F9-48B8-B790-47CD4A453EC3}"/>
              </a:ext>
            </a:extLst>
          </p:cNvPr>
          <p:cNvSpPr txBox="1"/>
          <p:nvPr/>
        </p:nvSpPr>
        <p:spPr>
          <a:xfrm>
            <a:off x="987409" y="1865485"/>
            <a:ext cx="1135288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ตนเอง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01CAF72C-7CBC-4179-827A-FC3CFD3142A3}"/>
              </a:ext>
            </a:extLst>
          </p:cNvPr>
          <p:cNvSpPr txBox="1"/>
          <p:nvPr/>
        </p:nvSpPr>
        <p:spPr>
          <a:xfrm>
            <a:off x="7619877" y="2560930"/>
            <a:ext cx="1661604" cy="369331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สถานศึกษามีส่วนร่วมกับชุมชน ในกิจกรรมต่างๆตลอดปีการศึกษา ตลอดจนกิจกรรม ที่เป็นประโยชน์ กิจกรรมวันสำคัญ จนทำให้เกิดความร่วมมือ ความเข้าใจที่ดีต่อกัน เกิดความรักและความภาคภูมิใจในโรงเรียน และท้องถิ่น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CBFEAB75-F889-4359-9BDB-6CBB3D116629}"/>
              </a:ext>
            </a:extLst>
          </p:cNvPr>
          <p:cNvSpPr txBox="1"/>
          <p:nvPr/>
        </p:nvSpPr>
        <p:spPr>
          <a:xfrm>
            <a:off x="5276385" y="2567305"/>
            <a:ext cx="1941033" cy="3693319"/>
          </a:xfrm>
          <a:prstGeom prst="rect">
            <a:avLst/>
          </a:prstGeom>
          <a:solidFill>
            <a:srgbClr val="FF66CC"/>
          </a:solidFill>
          <a:ln w="38100">
            <a:solidFill>
              <a:srgbClr val="FF33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ได้รับการยอมรับจากผู้ปกครองและชุมชนในด้านการดูแล เอาใจใส่ของครูที่มีต่อนักเรียนในด้านการจัดกิจกรรมการเรียนการสอน การดูแลด้าน พฤติกรรม คุณลักษณะที่พึงประสงค์ด้านกิริยา มารยาท ความมีวินัยในตนเอง ความ รับผิดชอบ </a:t>
            </a:r>
          </a:p>
          <a:p>
            <a:endParaRPr lang="th-TH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2650D5D8-0794-4D21-9B55-47B37124BC35}"/>
              </a:ext>
            </a:extLst>
          </p:cNvPr>
          <p:cNvSpPr txBox="1"/>
          <p:nvPr/>
        </p:nvSpPr>
        <p:spPr>
          <a:xfrm>
            <a:off x="2964073" y="2560929"/>
            <a:ext cx="1941033" cy="3693319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ผู้เรียนสามารถนำความรู้ความเข้าใจและ ทักษะไปบูรณาการและประยุกต์ใช้ในชีวิตประจำวันเป็นการเพิ่มพูนสมรรถนะตนเองให้ มากขึ้นและส่งผลให้การใช้ชีวิตภายหน้า บนพื้นฐานคุณธรรม นำความรู้ และเศรษฐกิจ พอเพียง ตลอดจนการอยู่ร่วมกันในสังคมได้อย่างมีความสุข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BF7F6298-B263-47C8-8631-5FE7245A3990}"/>
              </a:ext>
            </a:extLst>
          </p:cNvPr>
          <p:cNvSpPr txBox="1"/>
          <p:nvPr/>
        </p:nvSpPr>
        <p:spPr>
          <a:xfrm>
            <a:off x="522919" y="2534248"/>
            <a:ext cx="2038695" cy="369331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5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ูมีการวางแผนการจัดกิจกรรมการเรียนรู้อย่างเป็นระบบมีการจัดการเรียนรู้ที่เน้นผู้เรียนเป็นสำคัญ โดยใช้สื่อทีหลากหลาย เน้นกระบวนการคิด เพื่อส่งเสริมพัฒนาการของนักเรียนทั้ง </a:t>
            </a:r>
            <a:r>
              <a:rPr lang="en-US" b="1" dirty="0">
                <a:latin typeface="JasmineUPC" panose="02020603050405020304" pitchFamily="18" charset="-34"/>
                <a:cs typeface="JasmineUPC" panose="02020603050405020304" pitchFamily="18" charset="-34"/>
              </a:rPr>
              <a:t>4 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ด้าน ได้แก่ ด้านร่างกาย อารมณ์ จิตใจ สังคม และสติปัญญา และมีคุณธรรม จริยธรรม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CBAF9F5-3FD3-4E93-97A0-964687C6EECC}"/>
              </a:ext>
            </a:extLst>
          </p:cNvPr>
          <p:cNvSpPr txBox="1"/>
          <p:nvPr/>
        </p:nvSpPr>
        <p:spPr>
          <a:xfrm>
            <a:off x="3283563" y="1865485"/>
            <a:ext cx="1302051" cy="461665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นักเรียน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F0D444C2-78EA-43D7-B255-A9626E8E86B8}"/>
              </a:ext>
            </a:extLst>
          </p:cNvPr>
          <p:cNvSpPr txBox="1"/>
          <p:nvPr/>
        </p:nvSpPr>
        <p:spPr>
          <a:xfrm>
            <a:off x="5539544" y="1893916"/>
            <a:ext cx="1135288" cy="461665"/>
          </a:xfrm>
          <a:prstGeom prst="rect">
            <a:avLst/>
          </a:prstGeom>
          <a:solidFill>
            <a:srgbClr val="FF66CC"/>
          </a:solidFill>
          <a:ln w="38100">
            <a:solidFill>
              <a:srgbClr val="FF33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</a:t>
            </a: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F0FF5678-E019-4AAC-8497-D6727B94D8CE}"/>
              </a:ext>
            </a:extLst>
          </p:cNvPr>
          <p:cNvSpPr txBox="1"/>
          <p:nvPr/>
        </p:nvSpPr>
        <p:spPr>
          <a:xfrm>
            <a:off x="7883035" y="1865485"/>
            <a:ext cx="1135288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ชุมชน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EFEF1E4D-69AE-40DB-9A58-EEEAD251EA75}"/>
              </a:ext>
            </a:extLst>
          </p:cNvPr>
          <p:cNvSpPr txBox="1"/>
          <p:nvPr/>
        </p:nvSpPr>
        <p:spPr>
          <a:xfrm>
            <a:off x="2015022" y="964254"/>
            <a:ext cx="5595890" cy="461665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ผลงานเชิงประจักษ์ด้านงาน</a:t>
            </a:r>
            <a:r>
              <a:rPr lang="th-TH" sz="2400" b="1" dirty="0"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ส่งเสริมคุณธรรมจริยธรรม</a:t>
            </a:r>
            <a:endParaRPr lang="th-TH" sz="24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68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F8B8D36E-6A82-4F83-8452-617198701B7F}"/>
              </a:ext>
            </a:extLst>
          </p:cNvPr>
          <p:cNvSpPr txBox="1"/>
          <p:nvPr/>
        </p:nvSpPr>
        <p:spPr>
          <a:xfrm>
            <a:off x="3269369" y="730393"/>
            <a:ext cx="3879542" cy="461665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รางวัลที่ได้รับจากผลงานเชิงประจักษ์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12D538F4-8A31-4CF9-91EC-C67C9F1C4780}"/>
              </a:ext>
            </a:extLst>
          </p:cNvPr>
          <p:cNvSpPr txBox="1"/>
          <p:nvPr/>
        </p:nvSpPr>
        <p:spPr>
          <a:xfrm>
            <a:off x="1194271" y="1470443"/>
            <a:ext cx="1146880" cy="400110"/>
          </a:xfrm>
          <a:prstGeom prst="rect">
            <a:avLst/>
          </a:prstGeom>
          <a:solidFill>
            <a:srgbClr val="00B0F0"/>
          </a:solidFill>
          <a:ln w="38100">
            <a:solidFill>
              <a:srgbClr val="0070C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สถานศึกษา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20DFB19-F34F-43FC-A679-CE1F17F0966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50" y="4147026"/>
            <a:ext cx="2382520" cy="168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AC6DBA20-63D7-44E1-86C3-1ADAD3D21CD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98" y="1992400"/>
            <a:ext cx="2308225" cy="180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3A9FC9E3-74E4-4A77-AFBB-0AA7F4FA2CCA}"/>
              </a:ext>
            </a:extLst>
          </p:cNvPr>
          <p:cNvSpPr txBox="1"/>
          <p:nvPr/>
        </p:nvSpPr>
        <p:spPr>
          <a:xfrm>
            <a:off x="3683513" y="1470443"/>
            <a:ext cx="2803711" cy="400110"/>
          </a:xfrm>
          <a:prstGeom prst="rect">
            <a:avLst/>
          </a:prstGeom>
          <a:solidFill>
            <a:srgbClr val="FF66CC"/>
          </a:solidFill>
          <a:ln w="38100">
            <a:solidFill>
              <a:srgbClr val="FF33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ครูและบุคลากรทางการศึกษา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85D8977C-F939-4345-8A1A-2AD717AF65B7}"/>
              </a:ext>
            </a:extLst>
          </p:cNvPr>
          <p:cNvSpPr txBox="1"/>
          <p:nvPr/>
        </p:nvSpPr>
        <p:spPr>
          <a:xfrm>
            <a:off x="7623172" y="1470443"/>
            <a:ext cx="1146880" cy="400110"/>
          </a:xfrm>
          <a:prstGeom prst="rect">
            <a:avLst/>
          </a:prstGeom>
          <a:solidFill>
            <a:srgbClr val="FF3300"/>
          </a:solidFill>
          <a:ln w="38100">
            <a:solidFill>
              <a:srgbClr val="CC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นักเรียน</a:t>
            </a: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052E39C2-20D0-4884-8FF4-2C5DDD19A93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0" t="4316" r="10573" b="5847"/>
          <a:stretch/>
        </p:blipFill>
        <p:spPr>
          <a:xfrm rot="16200000">
            <a:off x="4368716" y="3796188"/>
            <a:ext cx="1680845" cy="2382521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A25BAC3E-69F2-43CD-A235-57FA61B5A9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0" t="11823" r="17493" b="10766"/>
          <a:stretch/>
        </p:blipFill>
        <p:spPr>
          <a:xfrm rot="16200000">
            <a:off x="4307440" y="1739987"/>
            <a:ext cx="1803399" cy="2308226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51C36634-CE0E-4492-B3D4-0F71763C4DF4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79" y="2054488"/>
            <a:ext cx="2446596" cy="1772515"/>
          </a:xfrm>
          <a:prstGeom prst="rect">
            <a:avLst/>
          </a:prstGeom>
        </p:spPr>
      </p:pic>
      <p:pic>
        <p:nvPicPr>
          <p:cNvPr id="19" name="Picture 2" descr="ไม่มีคำอธิบาย">
            <a:extLst>
              <a:ext uri="{FF2B5EF4-FFF2-40B4-BE49-F238E27FC236}">
                <a16:creationId xmlns:a16="http://schemas.microsoft.com/office/drawing/2014/main" id="{EC07A8BC-DA2A-491A-B9DC-0DBC384317B7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94965" y="3792061"/>
            <a:ext cx="1702435" cy="2369185"/>
          </a:xfrm>
          <a:prstGeom prst="rect">
            <a:avLst/>
          </a:prstGeom>
          <a:noFill/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125572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-35798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BFFCAA81-E9B5-401D-B347-09D19A3900BC}"/>
              </a:ext>
            </a:extLst>
          </p:cNvPr>
          <p:cNvSpPr/>
          <p:nvPr/>
        </p:nvSpPr>
        <p:spPr>
          <a:xfrm>
            <a:off x="1759644" y="1074529"/>
            <a:ext cx="7181053" cy="517065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th-TH" sz="2400" b="1" dirty="0">
                <a:solidFill>
                  <a:srgbClr val="002060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สรุปผลการดำเนินงานกลุ่มบริหารงาน</a:t>
            </a:r>
            <a:r>
              <a:rPr kumimoji="0" lang="th-TH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ระบบการดูแลช่วยเหลือนักเรียน</a:t>
            </a:r>
            <a:endParaRPr lang="en-US" sz="2400" dirty="0">
              <a:solidFill>
                <a:srgbClr val="002060"/>
              </a:solidFill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sp>
        <p:nvSpPr>
          <p:cNvPr id="10" name="สี่เหลี่ยมผืนผ้า: มุมมน 3">
            <a:extLst>
              <a:ext uri="{FF2B5EF4-FFF2-40B4-BE49-F238E27FC236}">
                <a16:creationId xmlns:a16="http://schemas.microsoft.com/office/drawing/2014/main" id="{85FB0F49-B8B9-4B64-955E-67F739C50EC3}"/>
              </a:ext>
            </a:extLst>
          </p:cNvPr>
          <p:cNvSpPr/>
          <p:nvPr/>
        </p:nvSpPr>
        <p:spPr>
          <a:xfrm>
            <a:off x="509114" y="1700222"/>
            <a:ext cx="3604937" cy="300166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โครงการส่งเสริมพัฒนานักเรียนและแก้ไขปัญหานักเรียนกลุ่มเสี่ยงและกลุ่มมีปัญหา</a:t>
            </a:r>
          </a:p>
          <a:p>
            <a:r>
              <a:rPr lang="th-TH" sz="2000" dirty="0">
                <a:solidFill>
                  <a:schemeClr val="tx1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             มีการดำเนินการป้องกันและแก้ไขทั้งที่เป็นกลุ่มเสี่ยงและกลุ่มมีปัญหาและประสานงานกับครูประจำชั้นและผู้ปกครองนักเรียนกลุ่มเสี่ยงและกลุ่มมีปัญหา</a:t>
            </a:r>
            <a:endParaRPr lang="th-TH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3F888BC4-1C49-4FEC-8C9B-4E9E8C0D447E}"/>
              </a:ext>
            </a:extLst>
          </p:cNvPr>
          <p:cNvSpPr/>
          <p:nvPr/>
        </p:nvSpPr>
        <p:spPr>
          <a:xfrm>
            <a:off x="4259994" y="1765160"/>
            <a:ext cx="3315821" cy="111646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100" b="1" dirty="0"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ครูประจำชั้นและผู้ปกครองร่วมมือกันในการแก้ไขปัญหานักเรียนกลุ่มเสี่ยงและกลุ่มมีปัญหา</a:t>
            </a:r>
            <a:endParaRPr lang="th-TH" sz="21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:a16="http://schemas.microsoft.com/office/drawing/2014/main" id="{4E962253-55B0-43CF-9BE9-CF80F7D76306}"/>
              </a:ext>
            </a:extLst>
          </p:cNvPr>
          <p:cNvSpPr/>
          <p:nvPr/>
        </p:nvSpPr>
        <p:spPr>
          <a:xfrm>
            <a:off x="4259994" y="2999002"/>
            <a:ext cx="3557583" cy="66236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โครงการพัฒนาทักษะชีวิตนักเรียน</a:t>
            </a: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B65CE096-670C-46B6-B696-B8EB54AD2D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688" y="4775851"/>
            <a:ext cx="1305423" cy="1740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3CB7C010-6F3F-4EED-96AD-47B0079C00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5155" y="4962463"/>
            <a:ext cx="1340098" cy="1786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0CC14C46-1155-4CA4-ACAB-7F32B78DC7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9688" y="4192086"/>
            <a:ext cx="1624543" cy="1474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61B5C25A-1329-41CA-8A5D-7A10E5308B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3671" y="5285262"/>
            <a:ext cx="1624542" cy="1484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0627C97A-550D-4E94-BFBE-7CC12F2F96E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5235" y="4794430"/>
            <a:ext cx="1849713" cy="1558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14BB9EDA-7816-48F6-946C-26A89F155D90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" b="2595"/>
          <a:stretch/>
        </p:blipFill>
        <p:spPr bwMode="auto">
          <a:xfrm rot="16200000">
            <a:off x="8183465" y="1699043"/>
            <a:ext cx="1446729" cy="1604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BF012DCE-CC22-40C6-828E-EC6A23F4EE0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167" y="3362069"/>
            <a:ext cx="2284833" cy="1523222"/>
          </a:xfrm>
          <a:prstGeom prst="hexag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1834BA9F-8F9F-47B7-A326-699A69AA25B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185" y="5267259"/>
            <a:ext cx="2222941" cy="1481598"/>
          </a:xfrm>
          <a:prstGeom prst="hexagon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D55CB89C-9F08-4F96-9D5B-8673FB816106}"/>
              </a:ext>
            </a:extLst>
          </p:cNvPr>
          <p:cNvSpPr/>
          <p:nvPr/>
        </p:nvSpPr>
        <p:spPr>
          <a:xfrm>
            <a:off x="4307489" y="3984136"/>
            <a:ext cx="2526706" cy="47504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500" b="1" dirty="0">
                <a:latin typeface="FreesiaUPC" panose="020B0604020202020204" pitchFamily="34" charset="-34"/>
                <a:cs typeface="FreesiaUPC" panose="020B0604020202020204" pitchFamily="34" charset="-34"/>
              </a:rPr>
              <a:t>งานเครือข่ายผู้ปกครอง</a:t>
            </a:r>
          </a:p>
        </p:txBody>
      </p:sp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11C8194B-546F-4000-A6D0-5165636D944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7" y="135851"/>
            <a:ext cx="1832411" cy="16149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055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7B49FF96-0DAC-41C8-877E-6A204751F342}"/>
              </a:ext>
            </a:extLst>
          </p:cNvPr>
          <p:cNvSpPr/>
          <p:nvPr/>
        </p:nvSpPr>
        <p:spPr>
          <a:xfrm>
            <a:off x="590724" y="2320866"/>
            <a:ext cx="6018189" cy="517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19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๏ </a:t>
            </a:r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รายงานโครงการประชุมผู้ปกครองและรายชื่อผู้ปกครองทุกระดับชั้น</a:t>
            </a:r>
          </a:p>
        </p:txBody>
      </p:sp>
      <p:sp>
        <p:nvSpPr>
          <p:cNvPr id="9" name="สี่เหลี่ยมผืนผ้า: มุมมน 8">
            <a:extLst>
              <a:ext uri="{FF2B5EF4-FFF2-40B4-BE49-F238E27FC236}">
                <a16:creationId xmlns:a16="http://schemas.microsoft.com/office/drawing/2014/main" id="{04DC0F0F-A5E3-416A-96F0-A2579830D284}"/>
              </a:ext>
            </a:extLst>
          </p:cNvPr>
          <p:cNvSpPr/>
          <p:nvPr/>
        </p:nvSpPr>
        <p:spPr>
          <a:xfrm>
            <a:off x="4244011" y="1568688"/>
            <a:ext cx="1671608" cy="47504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h-TH" sz="25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งานระดับชั้น</a:t>
            </a:r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:a16="http://schemas.microsoft.com/office/drawing/2014/main" id="{36B88642-FBE4-4BA2-A47F-B523E03340C9}"/>
              </a:ext>
            </a:extLst>
          </p:cNvPr>
          <p:cNvSpPr/>
          <p:nvPr/>
        </p:nvSpPr>
        <p:spPr>
          <a:xfrm>
            <a:off x="562240" y="683162"/>
            <a:ext cx="5722354" cy="626826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th-TH" sz="2200" b="1" dirty="0"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ประสานงานกับครูที่ปรึกษา และผู้ปกครองนักเรียน 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th-TH" sz="1800" b="1" dirty="0"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เพื่อร่วมแก้ไขพัฒนานักเรียนที่มีพฤติกรรมที่ไม่เหมาะสมกับสภาพนักเรียน </a:t>
            </a:r>
            <a:endParaRPr lang="en-US" sz="1800" b="1" dirty="0">
              <a:effectLst/>
              <a:latin typeface="JasmineUPC" panose="02020603050405020304" pitchFamily="18" charset="-34"/>
              <a:ea typeface="Calibri" panose="020F0502020204030204" pitchFamily="34" charset="0"/>
              <a:cs typeface="JasmineUPC" panose="02020603050405020304" pitchFamily="18" charset="-34"/>
            </a:endParaRPr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:a16="http://schemas.microsoft.com/office/drawing/2014/main" id="{BB647233-ECD8-4DB0-BFD3-3A0B2CFE195A}"/>
              </a:ext>
            </a:extLst>
          </p:cNvPr>
          <p:cNvSpPr/>
          <p:nvPr/>
        </p:nvSpPr>
        <p:spPr>
          <a:xfrm>
            <a:off x="590724" y="1547509"/>
            <a:ext cx="3428510" cy="517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19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๏ </a:t>
            </a:r>
            <a:r>
              <a:rPr lang="en-US" sz="2000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งานคัดกรองนักเรียนเป็นรายบุคคล</a:t>
            </a:r>
          </a:p>
        </p:txBody>
      </p:sp>
      <p:sp>
        <p:nvSpPr>
          <p:cNvPr id="12" name="สี่เหลี่ยมผืนผ้า: มุมมน 3">
            <a:extLst>
              <a:ext uri="{FF2B5EF4-FFF2-40B4-BE49-F238E27FC236}">
                <a16:creationId xmlns:a16="http://schemas.microsoft.com/office/drawing/2014/main" id="{9AD82BF0-A0B6-4EB3-A67B-9E9250323113}"/>
              </a:ext>
            </a:extLst>
          </p:cNvPr>
          <p:cNvSpPr/>
          <p:nvPr/>
        </p:nvSpPr>
        <p:spPr>
          <a:xfrm>
            <a:off x="6160133" y="1547509"/>
            <a:ext cx="2600967" cy="517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19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๏ </a:t>
            </a:r>
            <a:r>
              <a:rPr lang="en-US" sz="2000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งานเช็คนักเรียนเข้าเรียน</a:t>
            </a:r>
          </a:p>
        </p:txBody>
      </p:sp>
      <p:sp>
        <p:nvSpPr>
          <p:cNvPr id="13" name="สี่เหลี่ยมผืนผ้า: มุมมน 12">
            <a:extLst>
              <a:ext uri="{FF2B5EF4-FFF2-40B4-BE49-F238E27FC236}">
                <a16:creationId xmlns:a16="http://schemas.microsoft.com/office/drawing/2014/main" id="{BC3D987D-FE56-4A92-A6B4-E5FBD173D70F}"/>
              </a:ext>
            </a:extLst>
          </p:cNvPr>
          <p:cNvSpPr/>
          <p:nvPr/>
        </p:nvSpPr>
        <p:spPr>
          <a:xfrm>
            <a:off x="592098" y="3016946"/>
            <a:ext cx="6868518" cy="517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19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๏ </a:t>
            </a:r>
            <a:r>
              <a:rPr lang="en-US" sz="2000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แจ้งการขาดเรียน หนีเรียน ของนักเรียนให้ผู้ปกครองนักเรียนทราบทุกๆ เดือน</a:t>
            </a:r>
            <a:endParaRPr lang="en-US" sz="2000" b="1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B917CD55-9F50-49E0-83DB-3A4FA6FCAEE2}"/>
              </a:ext>
            </a:extLst>
          </p:cNvPr>
          <p:cNvSpPr/>
          <p:nvPr/>
        </p:nvSpPr>
        <p:spPr>
          <a:xfrm>
            <a:off x="590724" y="3725298"/>
            <a:ext cx="6500965" cy="517403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h-TH" sz="19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๏ </a:t>
            </a:r>
            <a:r>
              <a:rPr lang="en-US" sz="2000" dirty="0">
                <a:latin typeface="JasmineUPC" panose="02020603050405020304" pitchFamily="18" charset="-34"/>
                <a:cs typeface="JasmineUPC" panose="02020603050405020304" pitchFamily="18" charset="-34"/>
              </a:rPr>
              <a:t> </a:t>
            </a:r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งานการบริหารข้อมูลนักเรียนรายบุคคล การคัดกรองและการส่งต่อนักเรียน</a:t>
            </a:r>
          </a:p>
        </p:txBody>
      </p:sp>
      <p:pic>
        <p:nvPicPr>
          <p:cNvPr id="15" name="รูปภาพ 14" descr="รูปภาพประกอบด้วย ข้อความ, บุคคล, ในอาคาร, พื้น&#10;&#10;คำอธิบายที่สร้างโดยอัตโนมัติ">
            <a:extLst>
              <a:ext uri="{FF2B5EF4-FFF2-40B4-BE49-F238E27FC236}">
                <a16:creationId xmlns:a16="http://schemas.microsoft.com/office/drawing/2014/main" id="{F0C0CEE9-F08E-488D-A4E1-5B05CA23B39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33" y="4323388"/>
            <a:ext cx="1973123" cy="14791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5" descr="D:\นาเชือกพิทยาสรรค์\งานกิจการ\งานระบบดูแล\2-2563\เช็คชื่อนักเรียน\รูป\274757.jpg">
            <a:extLst>
              <a:ext uri="{FF2B5EF4-FFF2-40B4-BE49-F238E27FC236}">
                <a16:creationId xmlns:a16="http://schemas.microsoft.com/office/drawing/2014/main" id="{4C4389D1-57D2-4320-93C4-52F5867D35D5}"/>
              </a:ext>
            </a:extLst>
          </p:cNvPr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20253" y="5062975"/>
            <a:ext cx="2104707" cy="171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D:\นาเชือกพิทยาสรรค์\งานกิจการ\งานระบบดูแล\2-2563\เช็คชื่อนักเรียน\รูป\274752.jpg">
            <a:extLst>
              <a:ext uri="{FF2B5EF4-FFF2-40B4-BE49-F238E27FC236}">
                <a16:creationId xmlns:a16="http://schemas.microsoft.com/office/drawing/2014/main" id="{5D8D9319-F387-4A8D-B2D8-F8000EC41828}"/>
              </a:ext>
            </a:extLst>
          </p:cNvPr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73040" y="4373954"/>
            <a:ext cx="2285355" cy="19903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9" descr="D:\นาเชือกพิทยาสรรค์\งานกิจการ\งานระบบดูแล\2-2563\คัดกรองนักเรียน\คัดกรอง 63_๒๑๐๓๑๗_1.jpg">
            <a:extLst>
              <a:ext uri="{FF2B5EF4-FFF2-40B4-BE49-F238E27FC236}">
                <a16:creationId xmlns:a16="http://schemas.microsoft.com/office/drawing/2014/main" id="{EBBFF36A-19E8-4F19-95CE-ACA60ABABE99}"/>
              </a:ext>
            </a:extLst>
          </p:cNvPr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61636" y="5028318"/>
            <a:ext cx="1899464" cy="1692319"/>
          </a:xfrm>
          <a:prstGeom prst="rect">
            <a:avLst/>
          </a:prstGeom>
          <a:ln w="317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FBF17FC1-B885-4163-AC30-63247AB1B8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8580" y="3170434"/>
            <a:ext cx="2309455" cy="173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0190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3916BA4-FE39-4777-8C59-38F8E55AA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153" y="171354"/>
            <a:ext cx="1003387" cy="143415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74AE38BC-F921-4F48-A303-4B3F6B587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822" y="286897"/>
            <a:ext cx="1783590" cy="1335971"/>
          </a:xfrm>
          <a:prstGeom prst="rect">
            <a:avLst/>
          </a:prstGeom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9F94DB1B-F2B5-4D8F-9403-8027CCFA2F54}"/>
              </a:ext>
            </a:extLst>
          </p:cNvPr>
          <p:cNvSpPr txBox="1"/>
          <p:nvPr/>
        </p:nvSpPr>
        <p:spPr>
          <a:xfrm>
            <a:off x="3583313" y="1716224"/>
            <a:ext cx="3133817" cy="954107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รายงานผลการปฏิบัติงาน</a:t>
            </a:r>
          </a:p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ประจำปีการศึกษา 2563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71059830-4838-4A21-98A1-742AD33493A2}"/>
              </a:ext>
            </a:extLst>
          </p:cNvPr>
          <p:cNvSpPr txBox="1"/>
          <p:nvPr/>
        </p:nvSpPr>
        <p:spPr>
          <a:xfrm>
            <a:off x="2154269" y="5124984"/>
            <a:ext cx="6415597" cy="1323439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กลุ่มบริหารงานบุคคลและส่งเสริมคุณธรรม จริยธรรม</a:t>
            </a:r>
          </a:p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โรงเรียนนาเชือกพิทยาสรรค์</a:t>
            </a:r>
          </a:p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สำนักงานเขตพื้นที่การศึกษามัธยมศึกษา  มหาสารคาม</a:t>
            </a:r>
          </a:p>
        </p:txBody>
      </p:sp>
    </p:spTree>
    <p:extLst>
      <p:ext uri="{BB962C8B-B14F-4D97-AF65-F5344CB8AC3E}">
        <p14:creationId xmlns:p14="http://schemas.microsoft.com/office/powerpoint/2010/main" val="327357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7E8FF4E0-3260-42D5-A6A2-55C36CC74B5F}"/>
              </a:ext>
            </a:extLst>
          </p:cNvPr>
          <p:cNvSpPr/>
          <p:nvPr/>
        </p:nvSpPr>
        <p:spPr>
          <a:xfrm>
            <a:off x="1040320" y="682271"/>
            <a:ext cx="6452407" cy="369332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ผลงานเชิงประจักษ์ด้านงาน</a:t>
            </a:r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วางแผนจัดระบบงานบุคคลและส่งเสริมคุณธรรมจริยธรรม</a:t>
            </a:r>
            <a:endParaRPr lang="th-TH" dirty="0">
              <a:solidFill>
                <a:srgbClr val="000099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9" name="สี่เหลี่ยมผืนผ้า 8">
            <a:extLst>
              <a:ext uri="{FF2B5EF4-FFF2-40B4-BE49-F238E27FC236}">
                <a16:creationId xmlns:a16="http://schemas.microsoft.com/office/drawing/2014/main" id="{61EA4DD4-1A4B-438E-AC3C-18C56DCF9D2C}"/>
              </a:ext>
            </a:extLst>
          </p:cNvPr>
          <p:cNvSpPr/>
          <p:nvPr/>
        </p:nvSpPr>
        <p:spPr>
          <a:xfrm>
            <a:off x="1020121" y="1317716"/>
            <a:ext cx="1568859" cy="369332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ผลที่เกิดกับครู</a:t>
            </a:r>
            <a:endParaRPr lang="th-TH" dirty="0">
              <a:solidFill>
                <a:srgbClr val="000099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0" name="สี่เหลี่ยมผืนผ้า 9">
            <a:extLst>
              <a:ext uri="{FF2B5EF4-FFF2-40B4-BE49-F238E27FC236}">
                <a16:creationId xmlns:a16="http://schemas.microsoft.com/office/drawing/2014/main" id="{D29F4B1C-1D2F-47B2-B60B-6CE167F06A1D}"/>
              </a:ext>
            </a:extLst>
          </p:cNvPr>
          <p:cNvSpPr/>
          <p:nvPr/>
        </p:nvSpPr>
        <p:spPr>
          <a:xfrm>
            <a:off x="1018555" y="4891475"/>
            <a:ext cx="1468672" cy="369332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ผลที่เกิดกับชุมชน</a:t>
            </a:r>
            <a:endParaRPr lang="th-TH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1BEEB961-E176-4B0F-BB67-D82E5A9BBB94}"/>
              </a:ext>
            </a:extLst>
          </p:cNvPr>
          <p:cNvSpPr/>
          <p:nvPr/>
        </p:nvSpPr>
        <p:spPr>
          <a:xfrm>
            <a:off x="992106" y="3835488"/>
            <a:ext cx="1521570" cy="369332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spAutoFit/>
          </a:bodyPr>
          <a:lstStyle/>
          <a:p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cs typeface="JasmineUPC" panose="02020603050405020304" pitchFamily="18" charset="-34"/>
              </a:rPr>
              <a:t>ผลที่เกิดกับผู้เรียน</a:t>
            </a:r>
            <a:endParaRPr lang="th-TH" dirty="0">
              <a:solidFill>
                <a:srgbClr val="000099"/>
              </a:solidFill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048A6878-C0E3-4E95-81C8-92FB5E577551}"/>
              </a:ext>
            </a:extLst>
          </p:cNvPr>
          <p:cNvSpPr txBox="1"/>
          <p:nvPr/>
        </p:nvSpPr>
        <p:spPr>
          <a:xfrm>
            <a:off x="992106" y="2606896"/>
            <a:ext cx="1836995" cy="369332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ผลที่เกิดกับโรงเรียน</a:t>
            </a:r>
            <a:endParaRPr lang="en-US" b="1" dirty="0">
              <a:solidFill>
                <a:srgbClr val="000099"/>
              </a:solidFill>
              <a:latin typeface="JasmineUPC" panose="02020603050405020304" pitchFamily="18" charset="-34"/>
              <a:ea typeface="微软雅黑" panose="020B0503020204020204" pitchFamily="34" charset="-122"/>
              <a:cs typeface="JasmineUPC" panose="02020603050405020304" pitchFamily="18" charset="-34"/>
            </a:endParaRP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E5F3AF22-8676-4A2F-BBCB-EC39D38295A7}"/>
              </a:ext>
            </a:extLst>
          </p:cNvPr>
          <p:cNvSpPr txBox="1"/>
          <p:nvPr/>
        </p:nvSpPr>
        <p:spPr>
          <a:xfrm>
            <a:off x="2154608" y="1776294"/>
            <a:ext cx="5338119" cy="646331"/>
          </a:xfrm>
          <a:prstGeom prst="rect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ครูได้รับการบริการที่สะดวก รวดเร็ว ครูได้รับรางวัล ส่งผลดีต่อการพัฒนาตนเองและวิชาชีพ</a:t>
            </a:r>
            <a:endParaRPr lang="en-US" b="1" dirty="0">
              <a:solidFill>
                <a:srgbClr val="000099"/>
              </a:solidFill>
              <a:latin typeface="JasmineUPC" panose="02020603050405020304" pitchFamily="18" charset="-34"/>
              <a:ea typeface="微软雅黑" panose="020B0503020204020204" pitchFamily="34" charset="-122"/>
              <a:cs typeface="JasmineUPC" panose="02020603050405020304" pitchFamily="18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7F6C3B17-FA33-4D23-A8EB-376831B443E4}"/>
              </a:ext>
            </a:extLst>
          </p:cNvPr>
          <p:cNvSpPr txBox="1"/>
          <p:nvPr/>
        </p:nvSpPr>
        <p:spPr>
          <a:xfrm>
            <a:off x="2154608" y="3089118"/>
            <a:ext cx="4806779" cy="646331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โรงเรียนได้รับความร่วมมือจากผู้ปกครองทำให้การบริหารงานของโรงเรียนเกิดประสิทธิภาพและประสิทธิผลอย่างดีเยี่ยม</a:t>
            </a:r>
            <a:endParaRPr lang="en-US" b="1" dirty="0">
              <a:solidFill>
                <a:srgbClr val="000099"/>
              </a:solidFill>
              <a:latin typeface="JasmineUPC" panose="02020603050405020304" pitchFamily="18" charset="-34"/>
              <a:ea typeface="微软雅黑" panose="020B0503020204020204" pitchFamily="34" charset="-122"/>
              <a:cs typeface="JasmineUPC" panose="02020603050405020304" pitchFamily="18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27E1BC3E-A83D-4CAD-A3BE-C67192725ACB}"/>
              </a:ext>
            </a:extLst>
          </p:cNvPr>
          <p:cNvSpPr txBox="1"/>
          <p:nvPr/>
        </p:nvSpPr>
        <p:spPr>
          <a:xfrm>
            <a:off x="2044618" y="4312305"/>
            <a:ext cx="5520013" cy="369332"/>
          </a:xfrm>
          <a:prstGeom prst="rect">
            <a:avLst/>
          </a:prstGeom>
          <a:solidFill>
            <a:srgbClr val="FF6699"/>
          </a:solidFill>
          <a:ln w="38100">
            <a:solidFill>
              <a:srgbClr val="FF0066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นักเรียนมีคุณลักษณะอันพึงประสงค์ของโรงเรียนและเป็นคนดีของสังคม</a:t>
            </a:r>
            <a:endParaRPr lang="en-US" b="1" dirty="0">
              <a:solidFill>
                <a:srgbClr val="000099"/>
              </a:solidFill>
              <a:latin typeface="JasmineUPC" panose="02020603050405020304" pitchFamily="18" charset="-34"/>
              <a:ea typeface="微软雅黑" panose="020B0503020204020204" pitchFamily="34" charset="-122"/>
              <a:cs typeface="JasmineUPC" panose="02020603050405020304" pitchFamily="18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7DC12D73-5CF7-47AA-A938-423EF92D951E}"/>
              </a:ext>
            </a:extLst>
          </p:cNvPr>
          <p:cNvSpPr txBox="1"/>
          <p:nvPr/>
        </p:nvSpPr>
        <p:spPr>
          <a:xfrm>
            <a:off x="1997329" y="5390866"/>
            <a:ext cx="5804220" cy="646331"/>
          </a:xfrm>
          <a:prstGeom prst="rect">
            <a:avLst/>
          </a:prstGeom>
          <a:solidFill>
            <a:srgbClr val="FFFF00"/>
          </a:solidFill>
          <a:ln w="38100"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ผู้ปกครองได้รับการบริการด้านข้อมูลจากครูและโรงเรียน ทำให้เกิดการป้องกันและลดปัญหาและช่วยเหลือนักเรียนได้อย่างมีประสิทธิภาพ</a:t>
            </a:r>
            <a:endParaRPr lang="en-US" b="1" dirty="0">
              <a:solidFill>
                <a:srgbClr val="000099"/>
              </a:solidFill>
              <a:latin typeface="JasmineUPC" panose="02020603050405020304" pitchFamily="18" charset="-34"/>
              <a:ea typeface="微软雅黑" panose="020B0503020204020204" pitchFamily="34" charset="-122"/>
              <a:cs typeface="JasmineUPC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B18B442C-FDBF-4C1F-A322-235058E5A9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621" y="4331040"/>
            <a:ext cx="1824140" cy="2199102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F7F6B432-59E8-43B5-BCAD-1EDB286C83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26" y="2587394"/>
            <a:ext cx="2340212" cy="156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8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2207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42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AAB1E95-B081-4177-B707-B9A51E2C7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79" y="1299881"/>
            <a:ext cx="2698377" cy="2616150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BFC7E913-A918-4205-A207-47ED0B570138}"/>
              </a:ext>
            </a:extLst>
          </p:cNvPr>
          <p:cNvSpPr txBox="1"/>
          <p:nvPr/>
        </p:nvSpPr>
        <p:spPr>
          <a:xfrm>
            <a:off x="2067619" y="4364277"/>
            <a:ext cx="6386098" cy="1384995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นางกุสุมา  </a:t>
            </a:r>
            <a:r>
              <a:rPr lang="th-TH" sz="28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โร</a:t>
            </a:r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จนกร</a:t>
            </a:r>
          </a:p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ตำแหน่ง รองผู้อำนวยการโรงเรียน</a:t>
            </a:r>
          </a:p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กลุ่มบริหารงานบุคคลและส่งเสริมคุณธรรมจริยธรรม</a:t>
            </a:r>
          </a:p>
        </p:txBody>
      </p:sp>
    </p:spTree>
    <p:extLst>
      <p:ext uri="{BB962C8B-B14F-4D97-AF65-F5344CB8AC3E}">
        <p14:creationId xmlns:p14="http://schemas.microsoft.com/office/powerpoint/2010/main" val="396650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-93594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25D53688-4B36-468A-B944-446C84B32B57}"/>
              </a:ext>
            </a:extLst>
          </p:cNvPr>
          <p:cNvSpPr txBox="1"/>
          <p:nvPr/>
        </p:nvSpPr>
        <p:spPr>
          <a:xfrm>
            <a:off x="1144900" y="730393"/>
            <a:ext cx="1725568" cy="52322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ข้อมูลส่วนตัว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41F995DD-CDC8-47E4-8F2D-81897AE2C886}"/>
              </a:ext>
            </a:extLst>
          </p:cNvPr>
          <p:cNvSpPr txBox="1"/>
          <p:nvPr/>
        </p:nvSpPr>
        <p:spPr>
          <a:xfrm>
            <a:off x="607145" y="4041111"/>
            <a:ext cx="2263323" cy="646331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นางกุสุมา  </a:t>
            </a:r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โร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จนกร</a:t>
            </a:r>
          </a:p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รองผู้อำนวยการโรงเรียน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6A98CD7-0211-4611-BB8F-B01B8AC012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4" t="32492" r="26517" b="32686"/>
          <a:stretch/>
        </p:blipFill>
        <p:spPr>
          <a:xfrm>
            <a:off x="562514" y="1482571"/>
            <a:ext cx="2352583" cy="2388094"/>
          </a:xfrm>
          <a:prstGeom prst="rect">
            <a:avLst/>
          </a:prstGeom>
          <a:ln w="57150">
            <a:solidFill>
              <a:srgbClr val="99FF33"/>
            </a:solidFill>
          </a:ln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23B1E769-680A-4B26-B749-DA086268F72C}"/>
              </a:ext>
            </a:extLst>
          </p:cNvPr>
          <p:cNvSpPr txBox="1"/>
          <p:nvPr/>
        </p:nvSpPr>
        <p:spPr>
          <a:xfrm>
            <a:off x="3556770" y="943429"/>
            <a:ext cx="1561310" cy="40011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sz="20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ประวัติการศึกษา</a:t>
            </a:r>
            <a:endParaRPr lang="en-US" sz="20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688D4C8F-BDA2-4820-98FE-6BE922BAA03C}"/>
              </a:ext>
            </a:extLst>
          </p:cNvPr>
          <p:cNvSpPr txBox="1"/>
          <p:nvPr/>
        </p:nvSpPr>
        <p:spPr>
          <a:xfrm>
            <a:off x="4057734" y="1449833"/>
            <a:ext cx="5449729" cy="2308324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พ.ศ.๒๕๔๒   ครุศาสตร์บัณฑิต</a:t>
            </a:r>
          </a:p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	           วิชาเอกภาษาอังกฤษ</a:t>
            </a:r>
          </a:p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	           โครงการคุรุทายาท จ.มหาสารคาม </a:t>
            </a:r>
          </a:p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                   กรมสามัญศึกษา </a:t>
            </a:r>
          </a:p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	           สถาบันราชภัฏมหาสารคาม จ.มหาสารคาม</a:t>
            </a:r>
          </a:p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พ.ศ. ๒๕๕๔   ศึกษา</a:t>
            </a:r>
            <a:r>
              <a:rPr lang="th-TH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ศาส</a:t>
            </a:r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ตรมหาบ</a:t>
            </a:r>
            <a:r>
              <a:rPr lang="th-TH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ัญฑิต</a:t>
            </a:r>
            <a:endParaRPr lang="th-TH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                   สาขาวิชาการบริหารการศึกษา</a:t>
            </a:r>
          </a:p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	           มหาวิทยาลัยกรุงเทพธนบุรี  กรุงเทพมหานคร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ADC4AE4A-7952-4529-98B3-E569699C272C}"/>
              </a:ext>
            </a:extLst>
          </p:cNvPr>
          <p:cNvSpPr txBox="1"/>
          <p:nvPr/>
        </p:nvSpPr>
        <p:spPr>
          <a:xfrm>
            <a:off x="3474640" y="3874370"/>
            <a:ext cx="1860839" cy="369332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ประวัติการรับราชการ</a:t>
            </a:r>
            <a:endParaRPr lang="en-US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3D8587E4-864F-4B7A-ADDE-C3407F3101BC}"/>
              </a:ext>
            </a:extLst>
          </p:cNvPr>
          <p:cNvSpPr txBox="1"/>
          <p:nvPr/>
        </p:nvSpPr>
        <p:spPr>
          <a:xfrm>
            <a:off x="3474640" y="4433475"/>
            <a:ext cx="6264164" cy="2062103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พ.ศ.๒๕๔๓     อาจารย์ ๑ ระดับ ๓ โรงเรียนคำสร้อยพิทยาสรรค์ จ.มุกดาหาร</a:t>
            </a:r>
            <a:endParaRPr lang="en-US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พ.ศ. ๒๕๕๒    ครู ร.ร.วังจันทร์วิทยา จ.ระยอง</a:t>
            </a:r>
            <a:r>
              <a:rPr lang="en-US" dirty="0">
                <a:latin typeface="JasmineUPC" panose="02020603050405020304" pitchFamily="18" charset="-34"/>
                <a:cs typeface="JasmineUPC" panose="02020603050405020304" pitchFamily="18" charset="-34"/>
              </a:rPr>
              <a:t>  </a:t>
            </a:r>
          </a:p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พ.ศ. ๒๕๕๕  ถึง พ.ศ. ๒๕๖๓   ครูชำนาญการพิเศษ ร.ร.วาปีปทุม</a:t>
            </a:r>
            <a:endParaRPr lang="en-US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๑๒ ตุลาคม ๒๕๖๓   รองผู้อำนวยการโรงเรียนนาเชือกพิทยาสรรค์   สังกัด </a:t>
            </a:r>
            <a:r>
              <a:rPr lang="th-TH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สพ</a:t>
            </a:r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ม.เขต ๒๖	</a:t>
            </a:r>
            <a:endParaRPr lang="en-US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ปัจจุบัน  ดำรงตำแหน่ง รองผู้อำนวยการ วิทยฐานะชำนาญการพิเศษ  </a:t>
            </a:r>
          </a:p>
          <a:p>
            <a:r>
              <a:rPr lang="th-TH" dirty="0">
                <a:latin typeface="JasmineUPC" panose="02020603050405020304" pitchFamily="18" charset="-34"/>
                <a:cs typeface="JasmineUPC" panose="02020603050405020304" pitchFamily="18" charset="-34"/>
              </a:rPr>
              <a:t>โรงเรียนนาเชือกพิทยาสรรค์  สังกัด สำนักงานเขตพื้นที่การศึกษามัธยมศึกษามหาสารคาม</a:t>
            </a:r>
            <a:endParaRPr lang="en-US" dirty="0"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endParaRPr lang="th-TH" sz="2000" dirty="0"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401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218" y="90021"/>
            <a:ext cx="555315" cy="793719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002" y="112262"/>
            <a:ext cx="1061638" cy="795204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2818193-D02A-4722-9DF4-1A11BC504D54}"/>
              </a:ext>
            </a:extLst>
          </p:cNvPr>
          <p:cNvSpPr txBox="1"/>
          <p:nvPr/>
        </p:nvSpPr>
        <p:spPr>
          <a:xfrm>
            <a:off x="802465" y="1085723"/>
            <a:ext cx="1725568" cy="52322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ครองตน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CE1FF6D-D94C-4288-BFF8-9F8CD5BAF19C}"/>
              </a:ext>
            </a:extLst>
          </p:cNvPr>
          <p:cNvSpPr txBox="1"/>
          <p:nvPr/>
        </p:nvSpPr>
        <p:spPr>
          <a:xfrm>
            <a:off x="4090216" y="1052869"/>
            <a:ext cx="1725568" cy="52322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ครองคน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B6B1877-AFE4-4A33-BD99-18696EC36C2A}"/>
              </a:ext>
            </a:extLst>
          </p:cNvPr>
          <p:cNvSpPr txBox="1"/>
          <p:nvPr/>
        </p:nvSpPr>
        <p:spPr>
          <a:xfrm>
            <a:off x="7266400" y="1038271"/>
            <a:ext cx="1725568" cy="52322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ครองงาน</a:t>
            </a: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D01266E0-C248-4309-A45C-CCB658F0D898}"/>
              </a:ext>
            </a:extLst>
          </p:cNvPr>
          <p:cNvSpPr txBox="1"/>
          <p:nvPr/>
        </p:nvSpPr>
        <p:spPr>
          <a:xfrm>
            <a:off x="4090216" y="264825"/>
            <a:ext cx="1725568" cy="52322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การปฏิบัติตน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1A883D4-2645-41A2-B524-7EC7E84DE46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t="35211" r="22203" b="25368"/>
          <a:stretch/>
        </p:blipFill>
        <p:spPr>
          <a:xfrm>
            <a:off x="802465" y="3047170"/>
            <a:ext cx="1793288" cy="1610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F9610661-D0BE-48CD-A151-E10B1330E69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3" t="32362" r="23583" b="27276"/>
          <a:stretch/>
        </p:blipFill>
        <p:spPr>
          <a:xfrm>
            <a:off x="773851" y="4616306"/>
            <a:ext cx="1793288" cy="1780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F63299C8-C492-46D3-BFA0-CBBA93E251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65" y="1681850"/>
            <a:ext cx="1764674" cy="1323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F0B20725-3ABE-4C1F-91FF-E771BF1553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297" y="5070938"/>
            <a:ext cx="2174756" cy="1447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F121AC70-A8D1-43AA-9C4F-6AAE9237FF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7" b="34875"/>
          <a:stretch/>
        </p:blipFill>
        <p:spPr>
          <a:xfrm>
            <a:off x="3859067" y="3402030"/>
            <a:ext cx="2087216" cy="1519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0FD78B75-5A2D-4835-9AC8-F41DCA0CA5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745" y="1770909"/>
            <a:ext cx="2087216" cy="1565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C347D5A3-6261-4573-911D-F0B7911349E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46" b="34019"/>
          <a:stretch/>
        </p:blipFill>
        <p:spPr>
          <a:xfrm>
            <a:off x="7104060" y="5043124"/>
            <a:ext cx="2123516" cy="1507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รูปภาพ 26">
            <a:extLst>
              <a:ext uri="{FF2B5EF4-FFF2-40B4-BE49-F238E27FC236}">
                <a16:creationId xmlns:a16="http://schemas.microsoft.com/office/drawing/2014/main" id="{9E21AAAA-81B1-4441-8EE2-A2229859973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102" y="1782820"/>
            <a:ext cx="1875433" cy="1406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A485B105-A492-4A4A-A840-293EB3094F1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12" y="3269679"/>
            <a:ext cx="1917941" cy="16892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08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4AD1B13F-EE76-4B78-9DD3-3B646A953463}"/>
              </a:ext>
            </a:extLst>
          </p:cNvPr>
          <p:cNvSpPr txBox="1"/>
          <p:nvPr/>
        </p:nvSpPr>
        <p:spPr>
          <a:xfrm>
            <a:off x="2572396" y="704444"/>
            <a:ext cx="4458720" cy="461665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โครงสร้างโรงเรียนนาเชือกพิทยาสรรค์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F1955D8-1D2B-4AE4-8907-E4E57CCEA9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571" t="26518" r="16910" b="21051"/>
          <a:stretch/>
        </p:blipFill>
        <p:spPr>
          <a:xfrm>
            <a:off x="1034751" y="1704293"/>
            <a:ext cx="8009591" cy="4669874"/>
          </a:xfrm>
          <a:prstGeom prst="rect">
            <a:avLst/>
          </a:prstGeom>
          <a:ln w="57150">
            <a:solidFill>
              <a:srgbClr val="99FF33"/>
            </a:solidFill>
          </a:ln>
        </p:spPr>
      </p:pic>
    </p:spTree>
    <p:extLst>
      <p:ext uri="{BB962C8B-B14F-4D97-AF65-F5344CB8AC3E}">
        <p14:creationId xmlns:p14="http://schemas.microsoft.com/office/powerpoint/2010/main" val="14547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-18388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1CDED84B-884B-4837-9F2D-9CEF7DD65F21}"/>
              </a:ext>
            </a:extLst>
          </p:cNvPr>
          <p:cNvSpPr txBox="1"/>
          <p:nvPr/>
        </p:nvSpPr>
        <p:spPr>
          <a:xfrm>
            <a:off x="2169850" y="510584"/>
            <a:ext cx="5566299" cy="830997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โครงสร้างการบริหารงาน</a:t>
            </a:r>
          </a:p>
          <a:p>
            <a:pPr algn="ctr"/>
            <a:r>
              <a:rPr lang="th-TH" sz="24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กลุ่มบริหารงานบุคคลและส่งเสริมคุณธรรม จริยธรรม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3A13F07-3D20-464D-AF30-3ECFC400021C}"/>
              </a:ext>
            </a:extLst>
          </p:cNvPr>
          <p:cNvSpPr txBox="1"/>
          <p:nvPr/>
        </p:nvSpPr>
        <p:spPr>
          <a:xfrm>
            <a:off x="2546076" y="2849881"/>
            <a:ext cx="5384618" cy="646331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นางกุสุมา  </a:t>
            </a:r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โร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จนกร</a:t>
            </a:r>
          </a:p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รองผู้อำนวยการกลุ่มบริหารงานบุคคลและส่งเสริมคุณธรรม จริยธรรม</a:t>
            </a: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A88B733-28B0-4518-91E7-5EA2D5D600AF}"/>
              </a:ext>
            </a:extLst>
          </p:cNvPr>
          <p:cNvSpPr txBox="1"/>
          <p:nvPr/>
        </p:nvSpPr>
        <p:spPr>
          <a:xfrm>
            <a:off x="7032629" y="5750069"/>
            <a:ext cx="2189825" cy="646331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นางสาวปัทมาพร  นนทะสี</a:t>
            </a:r>
          </a:p>
          <a:p>
            <a:pPr algn="ctr"/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ผช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.ผอ.กลุ่มงานบุคคล</a:t>
            </a:r>
          </a:p>
        </p:txBody>
      </p:sp>
      <p:cxnSp>
        <p:nvCxnSpPr>
          <p:cNvPr id="11" name="ลูกศรเชื่อมต่อแบบตรง 10">
            <a:extLst>
              <a:ext uri="{FF2B5EF4-FFF2-40B4-BE49-F238E27FC236}">
                <a16:creationId xmlns:a16="http://schemas.microsoft.com/office/drawing/2014/main" id="{15EA24D3-90BE-4B82-86A5-6656F54E956E}"/>
              </a:ext>
            </a:extLst>
          </p:cNvPr>
          <p:cNvCxnSpPr>
            <a:cxnSpLocks/>
          </p:cNvCxnSpPr>
          <p:nvPr/>
        </p:nvCxnSpPr>
        <p:spPr>
          <a:xfrm>
            <a:off x="5210244" y="3589508"/>
            <a:ext cx="0" cy="271765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ตัวเชื่อมต่อตรง 11">
            <a:extLst>
              <a:ext uri="{FF2B5EF4-FFF2-40B4-BE49-F238E27FC236}">
                <a16:creationId xmlns:a16="http://schemas.microsoft.com/office/drawing/2014/main" id="{307CB3F1-A7F4-4027-BE99-5ED24130266D}"/>
              </a:ext>
            </a:extLst>
          </p:cNvPr>
          <p:cNvCxnSpPr/>
          <p:nvPr/>
        </p:nvCxnSpPr>
        <p:spPr>
          <a:xfrm>
            <a:off x="1340441" y="3861273"/>
            <a:ext cx="6960093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ลูกศรเชื่อมต่อแบบตรง 12">
            <a:extLst>
              <a:ext uri="{FF2B5EF4-FFF2-40B4-BE49-F238E27FC236}">
                <a16:creationId xmlns:a16="http://schemas.microsoft.com/office/drawing/2014/main" id="{129B6178-A709-4F6A-9DC4-65EC66C7DD68}"/>
              </a:ext>
            </a:extLst>
          </p:cNvPr>
          <p:cNvCxnSpPr/>
          <p:nvPr/>
        </p:nvCxnSpPr>
        <p:spPr>
          <a:xfrm>
            <a:off x="1371298" y="3869597"/>
            <a:ext cx="0" cy="372091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>
            <a:extLst>
              <a:ext uri="{FF2B5EF4-FFF2-40B4-BE49-F238E27FC236}">
                <a16:creationId xmlns:a16="http://schemas.microsoft.com/office/drawing/2014/main" id="{24C2F334-6F6B-409E-9505-92E43DA28FA0}"/>
              </a:ext>
            </a:extLst>
          </p:cNvPr>
          <p:cNvCxnSpPr/>
          <p:nvPr/>
        </p:nvCxnSpPr>
        <p:spPr>
          <a:xfrm>
            <a:off x="4957875" y="3869766"/>
            <a:ext cx="0" cy="372091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>
            <a:extLst>
              <a:ext uri="{FF2B5EF4-FFF2-40B4-BE49-F238E27FC236}">
                <a16:creationId xmlns:a16="http://schemas.microsoft.com/office/drawing/2014/main" id="{A878A444-764B-4128-B34A-5002115D9A75}"/>
              </a:ext>
            </a:extLst>
          </p:cNvPr>
          <p:cNvCxnSpPr/>
          <p:nvPr/>
        </p:nvCxnSpPr>
        <p:spPr>
          <a:xfrm>
            <a:off x="8300534" y="3869596"/>
            <a:ext cx="0" cy="372091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35B4B739-82AE-44A0-9565-374DCC1C4302}"/>
              </a:ext>
            </a:extLst>
          </p:cNvPr>
          <p:cNvSpPr txBox="1"/>
          <p:nvPr/>
        </p:nvSpPr>
        <p:spPr>
          <a:xfrm>
            <a:off x="504212" y="5713705"/>
            <a:ext cx="2041863" cy="92333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นางสุรางค์  ประทุมเมศ</a:t>
            </a:r>
          </a:p>
          <a:p>
            <a:pPr algn="ctr"/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ผช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.ผอ.กลุ่มงานส่งเสริม</a:t>
            </a:r>
          </a:p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คุณธรรม จริยธรรม</a:t>
            </a:r>
          </a:p>
        </p:txBody>
      </p:sp>
      <p:sp>
        <p:nvSpPr>
          <p:cNvPr id="17" name="กล่องข้อความ 16">
            <a:extLst>
              <a:ext uri="{FF2B5EF4-FFF2-40B4-BE49-F238E27FC236}">
                <a16:creationId xmlns:a16="http://schemas.microsoft.com/office/drawing/2014/main" id="{A9D24656-B0BC-4F3F-BF30-432E0A1ECE20}"/>
              </a:ext>
            </a:extLst>
          </p:cNvPr>
          <p:cNvSpPr txBox="1"/>
          <p:nvPr/>
        </p:nvSpPr>
        <p:spPr>
          <a:xfrm>
            <a:off x="3776727" y="5789109"/>
            <a:ext cx="2189825" cy="923330"/>
          </a:xfrm>
          <a:prstGeom prst="rect">
            <a:avLst/>
          </a:prstGeom>
          <a:solidFill>
            <a:srgbClr val="66FF33"/>
          </a:solidFill>
          <a:ln w="38100">
            <a:solidFill>
              <a:srgbClr val="00CC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</a:t>
            </a:r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สฐ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าปน</a:t>
            </a:r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ีย์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  โสภณอดิศัย</a:t>
            </a:r>
          </a:p>
          <a:p>
            <a:pPr algn="ctr"/>
            <a:r>
              <a:rPr lang="th-TH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ผช</a:t>
            </a:r>
            <a:r>
              <a:rPr lang="th-TH" b="1" dirty="0">
                <a:latin typeface="JasmineUPC" panose="02020603050405020304" pitchFamily="18" charset="-34"/>
                <a:cs typeface="JasmineUPC" panose="02020603050405020304" pitchFamily="18" charset="-34"/>
              </a:rPr>
              <a:t>.ผอ.กลุ่มงานระบบดูแลช่วยเหลือนักเรียน</a:t>
            </a:r>
          </a:p>
        </p:txBody>
      </p: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9CAFB1F1-25CA-423D-B099-9877182848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748" y="1437552"/>
            <a:ext cx="1384916" cy="1342714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D95FCE84-80CC-466F-A1C0-BB175DEBBB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40" y="4360403"/>
            <a:ext cx="1476189" cy="1301005"/>
          </a:xfrm>
          <a:prstGeom prst="rect">
            <a:avLst/>
          </a:prstGeom>
        </p:spPr>
      </p:pic>
      <p:pic>
        <p:nvPicPr>
          <p:cNvPr id="20" name="รูปภาพ 19">
            <a:extLst>
              <a:ext uri="{FF2B5EF4-FFF2-40B4-BE49-F238E27FC236}">
                <a16:creationId xmlns:a16="http://schemas.microsoft.com/office/drawing/2014/main" id="{9EFA2DF8-C80B-4778-85B2-EB69FC39F0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546" y="4348198"/>
            <a:ext cx="1215993" cy="1295360"/>
          </a:xfrm>
          <a:prstGeom prst="rect">
            <a:avLst/>
          </a:prstGeom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ABF6E89C-66FB-4AC3-9BF7-7BA84B5EAD2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4"/>
          <a:stretch/>
        </p:blipFill>
        <p:spPr>
          <a:xfrm>
            <a:off x="885994" y="4328660"/>
            <a:ext cx="1278300" cy="128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9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341" y="161523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6" name="สี่เหลี่ยมผืนผ้ามุมมน 8">
            <a:extLst>
              <a:ext uri="{FF2B5EF4-FFF2-40B4-BE49-F238E27FC236}">
                <a16:creationId xmlns:a16="http://schemas.microsoft.com/office/drawing/2014/main" id="{7BDC366C-3092-48E6-B207-3037A2C60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0881" y="3532479"/>
            <a:ext cx="3461149" cy="3164000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 w="38100">
            <a:solidFill>
              <a:srgbClr val="00B050"/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1. งานวางแผนอัตรากำลัง (รองกุสุมา,</a:t>
            </a:r>
            <a:r>
              <a:rPr kumimoji="0" lang="th-TH" altLang="en-US" sz="13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ผช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.ปัทมาพร)</a:t>
            </a: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2. งานพัฒนาบุคลากร (รองกุสุมา,</a:t>
            </a:r>
            <a:r>
              <a:rPr kumimoji="0" lang="th-TH" altLang="en-US" sz="13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ผช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.ปัทมาพร)</a:t>
            </a: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3. งานประเมินผลการปฏิบัติงานของบุคลากร (รองกุสุมา,</a:t>
            </a:r>
            <a:r>
              <a:rPr kumimoji="0" lang="th-TH" altLang="en-US" sz="13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ผช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.ปัทมาพร,กรรมการสถานศึกษา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,</a:t>
            </a:r>
            <a:r>
              <a:rPr kumimoji="0" lang="th-TH" altLang="en-US" sz="13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ศุฑาวัฒน์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)</a:t>
            </a: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4. งานบำรุงขวัญและส่งเสริมกำลังใจ(</a:t>
            </a:r>
            <a:r>
              <a:rPr kumimoji="0" lang="th-TH" altLang="en-US" sz="13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ผช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.ปัทมาพรพยอม)</a:t>
            </a: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5. งานบริหารงานทะเบียนและสถิติข้าราชการครูและบุคลากรทางการศึกษา(ปฐมวุฒิ,พยอม)</a:t>
            </a: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6. งานจัดทำหลักฐานการปฏิบัติราชการ (พยอม,ปฐมวุฒิ</a:t>
            </a: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7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 งานประเมินผลการดำเนินกลุ่มงานงานบุคคล (รองกุสุมา,</a:t>
            </a:r>
            <a:r>
              <a:rPr kumimoji="0" lang="th-TH" altLang="en-US" sz="13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ผช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.ปัทมาพร,</a:t>
            </a:r>
            <a:r>
              <a:rPr kumimoji="0" lang="th-TH" altLang="en-US" sz="13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ศุฑาวัฒน์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)</a:t>
            </a: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8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.งานพัฒนาครูด้านวิชาการ(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2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) (ปฐมวุฒิ)</a:t>
            </a: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9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.งานส่งเสริมพัฒนาครูใหม่ (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2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)(</a:t>
            </a:r>
            <a:r>
              <a:rPr kumimoji="0" lang="th-TH" altLang="en-US" sz="13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ผช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.ปัทมาพร,ปฐมวุฒิ)</a:t>
            </a: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10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.งานจัดบุคลากร(</a:t>
            </a:r>
            <a:r>
              <a:rPr kumimoji="0" lang="en-US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2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) ( รองกุสุมา,ปฐมวุฒิ,</a:t>
            </a:r>
            <a:r>
              <a:rPr kumimoji="0" lang="th-TH" altLang="en-US" sz="13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ศุฑาวัฒน์</a:t>
            </a:r>
            <a:r>
              <a:rPr kumimoji="0" lang="th-TH" altLang="en-US" sz="13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)</a:t>
            </a:r>
            <a:endParaRPr kumimoji="0" lang="en-US" altLang="en-US" sz="13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9" name="สี่เหลี่ยมผืนผ้ามุมมน 12">
            <a:extLst>
              <a:ext uri="{FF2B5EF4-FFF2-40B4-BE49-F238E27FC236}">
                <a16:creationId xmlns:a16="http://schemas.microsoft.com/office/drawing/2014/main" id="{CB89C8CB-4FC3-40CD-9C12-016B31CFE7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3060" y="3478122"/>
            <a:ext cx="3209439" cy="320256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1. งานจัดระบบดูแลช่วยเหลือนักเรียน การเสริมทักษะชีวิตและคุ้มครองนักเรียน 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(รองกุสุมา,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ผช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สฐ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าปน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ีย์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</a:t>
            </a: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,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เกศ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ฎาภ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รณ์ )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2. งานรู้จักนักเรียนรายบุคคล (กัญ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ญ์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ณพัช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ญ์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,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กวิส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รา สาคร เกศ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ฎาภ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รณ์ )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3. งานการคัดกรองนักเรียน (สาคร,กัญ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ญ์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ณพัช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ญ์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เกศ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ฎาภ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รณ์ 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กวิส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รา ) 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4. งานส่งเสริมและพัฒนานักเรียน (เกศ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ฎาภ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รณ์,กัญ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ญ์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ณพัช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ญ์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สาคร 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กวิส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รา )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5. งานการป้องกันและแก้ไขปัญหานักเรียน (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กวิส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รา,เกศ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ฎาภ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รณ์ กัญ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ญ์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ณพัช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ญ์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สาคร )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6. งานส่งต่อนักเรียน (สาคร เกศ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ฎาภ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รณ์กัญ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ญ์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ณพัช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ญ์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สาคร )  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7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 งานเครือข่ายการปกครองนักเรียน</a:t>
            </a:r>
            <a:endParaRPr kumimoji="0" lang="th-TH" altLang="en-US" sz="14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0" name="สี่เหลี่ยมผืนผ้ามุมมน 7">
            <a:extLst>
              <a:ext uri="{FF2B5EF4-FFF2-40B4-BE49-F238E27FC236}">
                <a16:creationId xmlns:a16="http://schemas.microsoft.com/office/drawing/2014/main" id="{5D16262D-B34B-464D-959E-5A53759540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2598" y="3620679"/>
            <a:ext cx="2627538" cy="2338675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 w="38100">
            <a:solidFill>
              <a:srgbClr val="FF0066"/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1.</a:t>
            </a:r>
            <a:r>
              <a:rPr kumimoji="0" lang="th-TH" altLang="en-US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งานจัดการส่งเสริมพัฒนาด้านคุณธรรมจริยธรรม (</a:t>
            </a:r>
            <a:r>
              <a:rPr kumimoji="0" lang="th-TH" altLang="en-US" sz="16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ผช</a:t>
            </a:r>
            <a:r>
              <a:rPr kumimoji="0" lang="th-TH" altLang="en-US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.สุราง,</a:t>
            </a:r>
            <a:r>
              <a:rPr kumimoji="0" lang="th-TH" altLang="en-US" sz="16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ศุฑาวัฒน์</a:t>
            </a:r>
            <a:r>
              <a:rPr kumimoji="0" lang="th-TH" altLang="en-US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)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2. งานส่งเสริมประชาธิปไตยโรงเรียน (</a:t>
            </a:r>
            <a:r>
              <a:rPr kumimoji="0" lang="th-TH" altLang="en-US" sz="16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ศุฑาวัฒน์</a:t>
            </a:r>
            <a:r>
              <a:rPr kumimoji="0" lang="th-TH" altLang="en-US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</a:t>
            </a:r>
            <a:r>
              <a:rPr kumimoji="0" lang="th-TH" altLang="en-US" sz="16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นัฐจิ</a:t>
            </a:r>
            <a:r>
              <a:rPr kumimoji="0" lang="th-TH" altLang="en-US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รา จรุพรรณ,)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3. งานห้องเรียนคุณธรรม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(จัก</a:t>
            </a:r>
            <a:r>
              <a:rPr kumimoji="0" lang="th-TH" altLang="en-US" sz="1600" b="1" i="0" u="none" strike="noStrike" cap="none" normalizeH="0" baseline="0" dirty="0" err="1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ฤษ</a:t>
            </a:r>
            <a:r>
              <a:rPr kumimoji="0" lang="th-TH" altLang="en-US" sz="16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ณ์,กานต์มณี)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2200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1" name="สี่เหลี่ยมผืนผ้ามุมมน 14">
            <a:extLst>
              <a:ext uri="{FF2B5EF4-FFF2-40B4-BE49-F238E27FC236}">
                <a16:creationId xmlns:a16="http://schemas.microsoft.com/office/drawing/2014/main" id="{AAB3AD62-120A-4371-89E0-0D33DCCDF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0298" y="1166905"/>
            <a:ext cx="5530211" cy="6953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FFC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รองผู้อำนวยการกลุ่มบริหารงานบุคคลและส่งเสริมคุณธรรมจริยธรรม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(นางกุสุมา  </a:t>
            </a:r>
            <a:r>
              <a:rPr kumimoji="0" lang="th-TH" altLang="en-US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โร</a:t>
            </a:r>
            <a:r>
              <a:rPr kumimoji="0" lang="th-TH" altLang="en-US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จนกร)</a:t>
            </a:r>
            <a:endParaRPr kumimoji="0" lang="th-TH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2" name="สี่เหลี่ยมผืนผ้ามุมมน 1">
            <a:extLst>
              <a:ext uri="{FF2B5EF4-FFF2-40B4-BE49-F238E27FC236}">
                <a16:creationId xmlns:a16="http://schemas.microsoft.com/office/drawing/2014/main" id="{85B25DC3-AF9E-4B66-8A51-322E51B9D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7369" y="2677722"/>
            <a:ext cx="3066035" cy="750888"/>
          </a:xfrm>
          <a:prstGeom prst="roundRect">
            <a:avLst>
              <a:gd name="adj" fmla="val 16667"/>
            </a:avLst>
          </a:prstGeom>
          <a:solidFill>
            <a:srgbClr val="FF6699"/>
          </a:solidFill>
          <a:ln w="38100">
            <a:solidFill>
              <a:srgbClr val="FF0066"/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กลุ่มงานส่งเสริมคุณธรรมจริยธรรม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(</a:t>
            </a:r>
            <a:r>
              <a:rPr kumimoji="0" lang="th-TH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ผช</a:t>
            </a:r>
            <a:r>
              <a:rPr kumimoji="0" lang="th-TH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.สุรางค์  ประทุมเมศ)</a:t>
            </a:r>
            <a:endParaRPr kumimoji="0" lang="th-TH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3" name="สี่เหลี่ยมผืนผ้ามุมมน 6">
            <a:extLst>
              <a:ext uri="{FF2B5EF4-FFF2-40B4-BE49-F238E27FC236}">
                <a16:creationId xmlns:a16="http://schemas.microsoft.com/office/drawing/2014/main" id="{42926DC8-3141-4A9A-9B15-D9CA4E13F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1684" y="2709486"/>
            <a:ext cx="3066035" cy="6079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accent4">
                <a:lumMod val="50000"/>
              </a:schemeClr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กลุ่มงานระบบการดูแลช่วยเหลือนักเรียน</a:t>
            </a: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(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ผช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สฐาป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ณ</a:t>
            </a:r>
            <a:r>
              <a:rPr kumimoji="0" lang="th-TH" altLang="en-US" sz="1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ีย์</a:t>
            </a:r>
            <a:r>
              <a:rPr kumimoji="0" lang="th-TH" altLang="en-US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  โสภณอดิศัย)</a:t>
            </a:r>
            <a:endParaRPr kumimoji="0" lang="th-TH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4" name="สี่เหลี่ยมผืนผ้ามุมมน 2">
            <a:extLst>
              <a:ext uri="{FF2B5EF4-FFF2-40B4-BE49-F238E27FC236}">
                <a16:creationId xmlns:a16="http://schemas.microsoft.com/office/drawing/2014/main" id="{263F1259-AAB5-4A75-8EA9-8D2C244D2A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449" y="2675683"/>
            <a:ext cx="2287747" cy="565150"/>
          </a:xfrm>
          <a:prstGeom prst="roundRect">
            <a:avLst>
              <a:gd name="adj" fmla="val 16667"/>
            </a:avLst>
          </a:prstGeom>
          <a:solidFill>
            <a:srgbClr val="99FF33"/>
          </a:solidFill>
          <a:ln w="38100">
            <a:solidFill>
              <a:srgbClr val="00B050"/>
            </a:solidFill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กลุ่มบริหารงานบุคคล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(</a:t>
            </a:r>
            <a:r>
              <a:rPr kumimoji="0" lang="th-TH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ผช</a:t>
            </a:r>
            <a:r>
              <a:rPr kumimoji="0" lang="th-TH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.ปัทมาพร  นนทะสี)</a:t>
            </a:r>
            <a:endParaRPr kumimoji="0" lang="en-US" altLang="en-US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th-TH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sp>
        <p:nvSpPr>
          <p:cNvPr id="15" name="สี่เหลี่ยมผืนผ้ามุมมน 15">
            <a:extLst>
              <a:ext uri="{FF2B5EF4-FFF2-40B4-BE49-F238E27FC236}">
                <a16:creationId xmlns:a16="http://schemas.microsoft.com/office/drawing/2014/main" id="{8D12FC08-C791-40F6-B3D8-F7B05C0C7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0015" y="574173"/>
            <a:ext cx="5891326" cy="39290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 cmpd="thickThin">
            <a:solidFill>
              <a:srgbClr val="FFC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h-TH" altLang="en-US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โครงสร้างกลุ่มบริหารงานบุคคลและส่งเสริมคุณธรรมจริยธรรม</a:t>
            </a:r>
            <a:endParaRPr kumimoji="0" lang="th-TH" altLang="en-US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JasmineUPC" panose="02020603050405020304" pitchFamily="18" charset="-34"/>
              <a:cs typeface="JasmineUPC" panose="02020603050405020304" pitchFamily="18" charset="-34"/>
            </a:endParaRPr>
          </a:p>
        </p:txBody>
      </p:sp>
      <p:cxnSp>
        <p:nvCxnSpPr>
          <p:cNvPr id="24" name="ลูกศรเชื่อมต่อแบบตรง 23">
            <a:extLst>
              <a:ext uri="{FF2B5EF4-FFF2-40B4-BE49-F238E27FC236}">
                <a16:creationId xmlns:a16="http://schemas.microsoft.com/office/drawing/2014/main" id="{126835BE-C8F3-4FA4-8568-1FE384167A5F}"/>
              </a:ext>
            </a:extLst>
          </p:cNvPr>
          <p:cNvCxnSpPr>
            <a:cxnSpLocks/>
          </p:cNvCxnSpPr>
          <p:nvPr/>
        </p:nvCxnSpPr>
        <p:spPr>
          <a:xfrm>
            <a:off x="5090387" y="1984184"/>
            <a:ext cx="0" cy="271765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ตัวเชื่อมต่อตรง 24">
            <a:extLst>
              <a:ext uri="{FF2B5EF4-FFF2-40B4-BE49-F238E27FC236}">
                <a16:creationId xmlns:a16="http://schemas.microsoft.com/office/drawing/2014/main" id="{5BA1CE15-3F3D-44CD-8A55-588ACE8EC216}"/>
              </a:ext>
            </a:extLst>
          </p:cNvPr>
          <p:cNvCxnSpPr/>
          <p:nvPr/>
        </p:nvCxnSpPr>
        <p:spPr>
          <a:xfrm>
            <a:off x="1472953" y="2255949"/>
            <a:ext cx="6960093" cy="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ลูกศรเชื่อมต่อแบบตรง 25">
            <a:extLst>
              <a:ext uri="{FF2B5EF4-FFF2-40B4-BE49-F238E27FC236}">
                <a16:creationId xmlns:a16="http://schemas.microsoft.com/office/drawing/2014/main" id="{3F9B5EAC-2713-41D1-9FC2-3EA22C0A5A10}"/>
              </a:ext>
            </a:extLst>
          </p:cNvPr>
          <p:cNvCxnSpPr/>
          <p:nvPr/>
        </p:nvCxnSpPr>
        <p:spPr>
          <a:xfrm>
            <a:off x="1503810" y="2255950"/>
            <a:ext cx="0" cy="372091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ลูกศรเชื่อมต่อแบบตรง 26">
            <a:extLst>
              <a:ext uri="{FF2B5EF4-FFF2-40B4-BE49-F238E27FC236}">
                <a16:creationId xmlns:a16="http://schemas.microsoft.com/office/drawing/2014/main" id="{1C17BCAC-F380-47BB-9CDB-C6209886FBDE}"/>
              </a:ext>
            </a:extLst>
          </p:cNvPr>
          <p:cNvCxnSpPr/>
          <p:nvPr/>
        </p:nvCxnSpPr>
        <p:spPr>
          <a:xfrm>
            <a:off x="5090387" y="2256119"/>
            <a:ext cx="0" cy="372091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ลูกศรเชื่อมต่อแบบตรง 27">
            <a:extLst>
              <a:ext uri="{FF2B5EF4-FFF2-40B4-BE49-F238E27FC236}">
                <a16:creationId xmlns:a16="http://schemas.microsoft.com/office/drawing/2014/main" id="{FA9DDD90-252C-4AB1-8E67-670460AC702C}"/>
              </a:ext>
            </a:extLst>
          </p:cNvPr>
          <p:cNvCxnSpPr/>
          <p:nvPr/>
        </p:nvCxnSpPr>
        <p:spPr>
          <a:xfrm>
            <a:off x="8433046" y="2255949"/>
            <a:ext cx="0" cy="372091"/>
          </a:xfrm>
          <a:prstGeom prst="straightConnector1">
            <a:avLst/>
          </a:prstGeom>
          <a:ln w="381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686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54EEA2F6-35CA-456C-AA8B-C76B0527BA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flipH="1">
            <a:off x="0" y="1870553"/>
            <a:ext cx="9906000" cy="4987448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36B5C59-9E95-4604-B859-5A9F6572AF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76"/>
          <a:stretch/>
        </p:blipFill>
        <p:spPr>
          <a:xfrm rot="10800000" flipH="1">
            <a:off x="0" y="0"/>
            <a:ext cx="9906000" cy="4987448"/>
          </a:xfrm>
          <a:prstGeom prst="rect">
            <a:avLst/>
          </a:prstGeom>
        </p:spPr>
      </p:pic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5D0A0AF-BB11-4C80-89DE-D66415EE6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25" b="96846" l="7110" r="93353">
                        <a14:foregroundMark x1="28613" y1="45289" x2="28613" y2="45289"/>
                        <a14:foregroundMark x1="27861" y1="46098" x2="27861" y2="46098"/>
                        <a14:foregroundMark x1="29711" y1="43753" x2="29711" y2="43753"/>
                        <a14:foregroundMark x1="34162" y1="41569" x2="24277" y2="43065"/>
                        <a14:foregroundMark x1="24277" y1="43065" x2="25838" y2="49980"/>
                        <a14:foregroundMark x1="25838" y1="49980" x2="32948" y2="44642"/>
                        <a14:foregroundMark x1="32948" y1="44642" x2="34335" y2="42459"/>
                        <a14:foregroundMark x1="67457" y1="42216" x2="73931" y2="47594"/>
                        <a14:foregroundMark x1="73931" y1="47594" x2="68555" y2="42984"/>
                        <a14:foregroundMark x1="76532" y1="49980" x2="78092" y2="43065"/>
                        <a14:foregroundMark x1="78092" y1="43065" x2="78208" y2="42984"/>
                        <a14:foregroundMark x1="76127" y1="72746" x2="67110" y2="80146"/>
                        <a14:foregroundMark x1="77457" y1="76749" x2="74277" y2="80267"/>
                        <a14:foregroundMark x1="25665" y1="71977" x2="23642" y2="79175"/>
                        <a14:foregroundMark x1="23642" y1="79175" x2="33757" y2="79337"/>
                        <a14:foregroundMark x1="33757" y1="79337" x2="27861" y2="77032"/>
                        <a14:foregroundMark x1="53179" y1="89325" x2="53179" y2="89325"/>
                        <a14:foregroundMark x1="93353" y1="58633" x2="93353" y2="58633"/>
                        <a14:foregroundMark x1="7110" y1="66276" x2="7110" y2="66276"/>
                        <a14:foregroundMark x1="61156" y1="93449" x2="61156" y2="93449"/>
                        <a14:foregroundMark x1="34682" y1="79337" x2="34682" y2="79337"/>
                        <a14:foregroundMark x1="50636" y1="96846" x2="50636" y2="96846"/>
                        <a14:foregroundMark x1="50405" y1="4125" x2="50405" y2="4125"/>
                        <a14:foregroundMark x1="9538" y1="75859" x2="9538" y2="758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231" y="160906"/>
            <a:ext cx="796869" cy="1138975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BB74BE1-D26F-4C8C-9408-418B84406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7" b="91753" l="9653" r="89575">
                        <a14:foregroundMark x1="52124" y1="92268" x2="52124" y2="92268"/>
                        <a14:foregroundMark x1="28185" y1="29381" x2="28185" y2="29381"/>
                        <a14:foregroundMark x1="25097" y1="35052" x2="25097" y2="35052"/>
                        <a14:foregroundMark x1="38224" y1="8247" x2="38224" y2="8247"/>
                        <a14:foregroundMark x1="60618" y1="7732" x2="60618" y2="77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0533" y="276673"/>
            <a:ext cx="1366035" cy="1023208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2712413D-160B-45E1-A164-A3DF9BEC2C4A}"/>
              </a:ext>
            </a:extLst>
          </p:cNvPr>
          <p:cNvSpPr txBox="1"/>
          <p:nvPr/>
        </p:nvSpPr>
        <p:spPr>
          <a:xfrm>
            <a:off x="1613607" y="519778"/>
            <a:ext cx="6007473" cy="830997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โครงสร้างการบริหารงาน</a:t>
            </a:r>
          </a:p>
          <a:p>
            <a:pPr algn="ctr"/>
            <a:r>
              <a:rPr lang="th-TH" sz="2400" b="1" dirty="0">
                <a:solidFill>
                  <a:srgbClr val="000099"/>
                </a:solidFill>
                <a:latin typeface="JasmineUPC" panose="02020603050405020304" pitchFamily="18" charset="-34"/>
                <a:ea typeface="微软雅黑" panose="020B0503020204020204" pitchFamily="34" charset="-122"/>
                <a:cs typeface="JasmineUPC" panose="02020603050405020304" pitchFamily="18" charset="-34"/>
              </a:rPr>
              <a:t>สำนักงาน</a:t>
            </a:r>
            <a:r>
              <a:rPr lang="th-TH" altLang="en-US" sz="2400" b="1" dirty="0">
                <a:solidFill>
                  <a:srgbClr val="000099"/>
                </a:solidFill>
                <a:latin typeface="JasmineUPC" panose="02020603050405020304" pitchFamily="18" charset="-34"/>
                <a:ea typeface="Calibri" panose="020F0502020204030204" pitchFamily="34" charset="0"/>
                <a:cs typeface="JasmineUPC" panose="02020603050405020304" pitchFamily="18" charset="-34"/>
              </a:rPr>
              <a:t>บริหารงานบุคคลและส่งเสริมคุณธรรมจริยธรรม</a:t>
            </a:r>
            <a:endParaRPr lang="en-US" sz="2400" b="1" dirty="0">
              <a:solidFill>
                <a:srgbClr val="000099"/>
              </a:solidFill>
              <a:latin typeface="JasmineUPC" panose="02020603050405020304" pitchFamily="18" charset="-34"/>
              <a:ea typeface="微软雅黑" panose="020B0503020204020204" pitchFamily="34" charset="-122"/>
              <a:cs typeface="JasmineUPC" panose="02020603050405020304" pitchFamily="18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3DC7B1E5-1F1F-40FC-AB49-150100A9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92646" y="1578709"/>
            <a:ext cx="7051914" cy="278959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C5BCE04B-5C0E-417B-A5DA-DAF6740FEF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2646" y="4507238"/>
            <a:ext cx="7051914" cy="1170533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5512E76-518C-4FC2-A285-FC38D8047F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775" y="1172785"/>
            <a:ext cx="2235168" cy="2575766"/>
          </a:xfrm>
          <a:prstGeom prst="rect">
            <a:avLst/>
          </a:prstGeom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BDC505A7-6FF6-422D-9594-2B1BD6BDB9C6}"/>
              </a:ext>
            </a:extLst>
          </p:cNvPr>
          <p:cNvSpPr txBox="1"/>
          <p:nvPr/>
        </p:nvSpPr>
        <p:spPr>
          <a:xfrm>
            <a:off x="118755" y="3324340"/>
            <a:ext cx="2263323" cy="584775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นางกุสุมา  </a:t>
            </a:r>
            <a:r>
              <a:rPr lang="th-TH" sz="1600" b="1" dirty="0" err="1">
                <a:latin typeface="JasmineUPC" panose="02020603050405020304" pitchFamily="18" charset="-34"/>
                <a:cs typeface="JasmineUPC" panose="02020603050405020304" pitchFamily="18" charset="-34"/>
              </a:rPr>
              <a:t>โร</a:t>
            </a:r>
            <a:r>
              <a:rPr lang="th-TH" sz="1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จนกร</a:t>
            </a:r>
          </a:p>
          <a:p>
            <a:pPr algn="ctr"/>
            <a:r>
              <a:rPr lang="th-TH" sz="1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รองผู้อำนวยการ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F0942738-0E0B-430B-A302-D03572E2D36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5" y="3909115"/>
            <a:ext cx="1580137" cy="2031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DF47E35A-8315-4FBD-A6B2-94E524532D4E}"/>
              </a:ext>
            </a:extLst>
          </p:cNvPr>
          <p:cNvSpPr txBox="1"/>
          <p:nvPr/>
        </p:nvSpPr>
        <p:spPr>
          <a:xfrm>
            <a:off x="118755" y="5924141"/>
            <a:ext cx="2263323" cy="584775"/>
          </a:xfrm>
          <a:prstGeom prst="rect">
            <a:avLst/>
          </a:prstGeom>
          <a:solidFill>
            <a:srgbClr val="99FF33"/>
          </a:solidFill>
          <a:ln w="38100">
            <a:solidFill>
              <a:srgbClr val="00B05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th-TH" sz="1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นางสาวพยอม   ภูหัวไร่</a:t>
            </a:r>
          </a:p>
          <a:p>
            <a:pPr algn="ctr"/>
            <a:r>
              <a:rPr lang="th-TH" sz="1600" b="1" dirty="0">
                <a:latin typeface="JasmineUPC" panose="02020603050405020304" pitchFamily="18" charset="-34"/>
                <a:cs typeface="JasmineUPC" panose="02020603050405020304" pitchFamily="18" charset="-34"/>
              </a:rPr>
              <a:t>หัวหน้าสำนักงาน</a:t>
            </a:r>
          </a:p>
        </p:txBody>
      </p:sp>
    </p:spTree>
    <p:extLst>
      <p:ext uri="{BB962C8B-B14F-4D97-AF65-F5344CB8AC3E}">
        <p14:creationId xmlns:p14="http://schemas.microsoft.com/office/powerpoint/2010/main" val="382260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5" grpId="0" animBg="1"/>
    </p:bldLst>
  </p:timing>
</p:sld>
</file>

<file path=ppt/theme/theme1.xml><?xml version="1.0" encoding="utf-8"?>
<a:theme xmlns:a="http://schemas.openxmlformats.org/drawingml/2006/main" name="ธีมของ Office">
  <a:themeElements>
    <a:clrScheme name="ธีมของ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ธีมของ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ธีมของ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1653</TotalTime>
  <Words>1335</Words>
  <Application>Microsoft Office PowerPoint</Application>
  <PresentationFormat>กระดาษ A4 (210x297 มม.)</PresentationFormat>
  <Paragraphs>161</Paragraphs>
  <Slides>21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FreesiaUPC</vt:lpstr>
      <vt:lpstr>JasmineUPC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ศุฑาวัฒน์ ไชยสา</dc:creator>
  <cp:lastModifiedBy>ศุฑาวัฒน์ ไชยสา</cp:lastModifiedBy>
  <cp:revision>25</cp:revision>
  <dcterms:created xsi:type="dcterms:W3CDTF">2021-03-19T12:15:06Z</dcterms:created>
  <dcterms:modified xsi:type="dcterms:W3CDTF">2021-03-21T05:01:57Z</dcterms:modified>
</cp:coreProperties>
</file>