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7" r:id="rId2"/>
    <p:sldId id="325" r:id="rId3"/>
    <p:sldId id="279" r:id="rId4"/>
    <p:sldId id="281" r:id="rId5"/>
    <p:sldId id="356" r:id="rId6"/>
    <p:sldId id="349" r:id="rId7"/>
    <p:sldId id="353" r:id="rId8"/>
    <p:sldId id="350" r:id="rId9"/>
    <p:sldId id="351" r:id="rId10"/>
    <p:sldId id="282" r:id="rId11"/>
    <p:sldId id="357" r:id="rId12"/>
    <p:sldId id="360" r:id="rId13"/>
    <p:sldId id="358" r:id="rId14"/>
    <p:sldId id="359" r:id="rId15"/>
    <p:sldId id="361" r:id="rId16"/>
    <p:sldId id="272" r:id="rId17"/>
  </p:sldIdLst>
  <p:sldSz cx="11880850" cy="6858000"/>
  <p:notesSz cx="666273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6600"/>
    <a:srgbClr val="FF66FF"/>
    <a:srgbClr val="FF00FF"/>
    <a:srgbClr val="FF66CC"/>
    <a:srgbClr val="9966FF"/>
    <a:srgbClr val="9900CC"/>
    <a:srgbClr val="660066"/>
    <a:srgbClr val="3333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4" d="100"/>
          <a:sy n="54" d="100"/>
        </p:scale>
        <p:origin x="-1392" y="-516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ACC39E37-F5F5-4754-9690-ECB3121A8EA7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C81480D3-6B04-40B1-81C5-3AEDD95950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792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7021" y="228600"/>
            <a:ext cx="11298688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75017" y="5353963"/>
            <a:ext cx="11334331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1600200"/>
            <a:ext cx="10098723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556001"/>
            <a:ext cx="8316595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97021" y="228600"/>
            <a:ext cx="11298688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75017" y="714191"/>
            <a:ext cx="11334331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1447801"/>
            <a:ext cx="2673191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1447800"/>
            <a:ext cx="782156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021" y="228600"/>
            <a:ext cx="11298688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857471" y="4203592"/>
            <a:ext cx="3737360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03298" y="4075290"/>
            <a:ext cx="7204019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675382" y="4087562"/>
            <a:ext cx="7104577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288440" y="4074175"/>
            <a:ext cx="4298103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75017" y="4058555"/>
            <a:ext cx="11334331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62" y="2463560"/>
            <a:ext cx="10098723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625" y="1437449"/>
            <a:ext cx="8338597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79182" y="2679192"/>
            <a:ext cx="4966195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5472" y="2679192"/>
            <a:ext cx="4966195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183" y="2678114"/>
            <a:ext cx="4966195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062" y="3429001"/>
            <a:ext cx="4963419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9432" y="2678113"/>
            <a:ext cx="4966195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3429001"/>
            <a:ext cx="496619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7021" y="228600"/>
            <a:ext cx="11298688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75017" y="714191"/>
            <a:ext cx="11334331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021" y="228600"/>
            <a:ext cx="11298688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085" y="3581401"/>
            <a:ext cx="4356312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75017" y="714191"/>
            <a:ext cx="11334331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88085" y="2286000"/>
            <a:ext cx="4356312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20" y="1828800"/>
            <a:ext cx="5072588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021" y="228600"/>
            <a:ext cx="11298688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75017" y="5353963"/>
            <a:ext cx="11334331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17" y="338667"/>
            <a:ext cx="4953791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5453" y="2785533"/>
            <a:ext cx="4961355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9078" y="1371600"/>
            <a:ext cx="463353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021" y="228600"/>
            <a:ext cx="11298688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75017" y="1679429"/>
            <a:ext cx="11334331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338328"/>
            <a:ext cx="10692765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9188" y="6250165"/>
            <a:ext cx="4920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43FDE7-3619-4B70-A67D-7C7C135AA6F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95" y="6250165"/>
            <a:ext cx="4920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5643" y="6250164"/>
            <a:ext cx="150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FBA8B6-F4F9-47EF-A4A2-DF288D4C540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082" y="2675467"/>
            <a:ext cx="9625688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ชื่อเรื่องรอง 2"/>
          <p:cNvSpPr txBox="1">
            <a:spLocks/>
          </p:cNvSpPr>
          <p:nvPr/>
        </p:nvSpPr>
        <p:spPr>
          <a:xfrm>
            <a:off x="1115889" y="1844824"/>
            <a:ext cx="10175517" cy="2470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การประเมินประสิทธิภาพและประสิทธิผลการปฏิบัติงาน</a:t>
            </a:r>
          </a:p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นางแพรทอง  </a:t>
            </a:r>
            <a:r>
              <a:rPr lang="th-TH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ผาสุข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เลิศ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ครู</a:t>
            </a:r>
          </a:p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วิทยฐานะ  ครูชำนาญการพิเศษ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 descr="นาเชือกพิท copy"/>
          <p:cNvSpPr>
            <a:spLocks noChangeArrowheads="1"/>
          </p:cNvSpPr>
          <p:nvPr/>
        </p:nvSpPr>
        <p:spPr bwMode="auto">
          <a:xfrm>
            <a:off x="395809" y="260648"/>
            <a:ext cx="1190625" cy="1171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9898" y="2622922"/>
            <a:ext cx="2538854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611833" y="260648"/>
            <a:ext cx="10692765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ร่วม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กิจกรรมชุมชน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แห่งการเรียนรู้ทางวิชาชีพ (</a:t>
            </a:r>
            <a:r>
              <a:rPr lang="en-US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PLC Action Plan) 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809" y="1916832"/>
            <a:ext cx="33496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201" y="1916832"/>
            <a:ext cx="3384376" cy="225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289" y="1772817"/>
            <a:ext cx="291763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05" y="4293096"/>
            <a:ext cx="417646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449" y="4293096"/>
            <a:ext cx="363178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3. ปฏิบัติหน้าที่อื่นตามที่ได้รับมอบหมาย  ภาคเรียนที่ 1  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550" y="4015926"/>
            <a:ext cx="3676289" cy="24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923" y="3575740"/>
            <a:ext cx="3007590" cy="20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09" y="3161550"/>
            <a:ext cx="3041344" cy="293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7"/>
            <a:ext cx="6954436" cy="8210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ร่วมกิจกรรมวันสำคัญต่าง ๆ กับอำเภอนาเชือก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35" y="777098"/>
            <a:ext cx="2068379" cy="275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3. ปฏิบัติหน้าที่อื่นตามที่ได้รับมอบหมาย  ภาคเรียนที่ </a:t>
            </a:r>
            <a:r>
              <a:rPr lang="en-US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345" y="3738048"/>
            <a:ext cx="3511589" cy="26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204" y="3352104"/>
            <a:ext cx="3080248" cy="230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36" y="3355632"/>
            <a:ext cx="3133880" cy="23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7"/>
            <a:ext cx="5575342" cy="8210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ร่วมกิจกรรมกับโรงเรียน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387" y="859270"/>
            <a:ext cx="3240653" cy="25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3. ปฏิบัติหน้าที่อื่นตามที่ได้รับมอบหมาย  ภาคเรียนที่ </a:t>
            </a:r>
            <a:r>
              <a:rPr lang="en-US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965" y="3861048"/>
            <a:ext cx="3675459" cy="27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704" y="3207600"/>
            <a:ext cx="3321922" cy="249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49" y="3212975"/>
            <a:ext cx="216024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7"/>
            <a:ext cx="5575342" cy="8210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ร่วมกิจกรรมกับระดับชั้น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8278" y="859270"/>
            <a:ext cx="1945092" cy="25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3. ปฏิบัติหน้าที่อื่นตามที่ได้รับมอบหมาย  ภาคเรียนที่ </a:t>
            </a:r>
            <a:r>
              <a:rPr lang="en-US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55" y="2816380"/>
            <a:ext cx="4163266" cy="20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469" y="3276631"/>
            <a:ext cx="3321923" cy="274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04" y="3174142"/>
            <a:ext cx="3406175" cy="25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7"/>
            <a:ext cx="7098452" cy="8210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สอบธรรมศึกษาสนามหลวง ชั้นตรี โท เอก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233" y="548681"/>
            <a:ext cx="3022288" cy="226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570" y="4451745"/>
            <a:ext cx="3903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3. ปฏิบัติหน้าที่อื่นตามที่ได้รับมอบหมาย  ภาคเรียนที่ </a:t>
            </a:r>
            <a:r>
              <a:rPr lang="en-US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491" y="3717033"/>
            <a:ext cx="3688158" cy="257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57" y="3717032"/>
            <a:ext cx="3770334" cy="26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6"/>
            <a:ext cx="7098452" cy="14385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ครูผู้ฝึกสอนกิจกรรมสวดมนต์หมู่ประเภททีมหญิงล้าน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รางวัลรอ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งชนะเลิศอันดับ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ไปต่อระดับภาค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0" b="37008"/>
          <a:stretch/>
        </p:blipFill>
        <p:spPr bwMode="auto">
          <a:xfrm>
            <a:off x="7645783" y="2110963"/>
            <a:ext cx="3479217" cy="362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7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67817" y="1086544"/>
            <a:ext cx="10764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8029" y="142681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จบการนำเสนอ</a:t>
            </a:r>
          </a:p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ขอบคุณค่ะ</a:t>
            </a:r>
            <a:endParaRPr lang="th-TH" sz="6000" b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://i687.photobucket.com/albums/vv237/4-one/4-1/ICON-1/ICON-2/ICON-3/bow-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452096"/>
            <a:ext cx="1152128" cy="45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687.photobucket.com/albums/vv237/4-one/4-1/ICON-1/ICON-2/ICON-3/bow-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97" y="2996952"/>
            <a:ext cx="1519396" cy="43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857" y="1844824"/>
            <a:ext cx="10069599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ชื่อ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นางแพรทอง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ผาสุข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เลิศ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ตำแหนง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วิทยฐานะ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ครูชำนาญการพิเศษ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เกิดวันที่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เดือน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พฤษภาคม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251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วุฒิการศึกษา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 *  ปริญญาตรี 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ครุศา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สตรบัณฑิต (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ค.บ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.)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วิชาเอก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สังคมศึกษา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จาก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สถาบันราชภัฏมหาสารคาม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ปฏิบัติหน้าที่สอน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กลุ่มสาระการเรียนรู้คณิตศาสตร์</a:t>
            </a:r>
          </a:p>
        </p:txBody>
      </p:sp>
      <p:sp>
        <p:nvSpPr>
          <p:cNvPr id="4" name="ชื่อเรื่อง 5"/>
          <p:cNvSpPr txBox="1">
            <a:spLocks/>
          </p:cNvSpPr>
          <p:nvPr/>
        </p:nvSpPr>
        <p:spPr>
          <a:xfrm>
            <a:off x="3060105" y="476672"/>
            <a:ext cx="432048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ข้อมูลทั่วไป</a:t>
            </a:r>
            <a:endParaRPr lang="en-US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639" y="4221087"/>
            <a:ext cx="1882418" cy="2509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2186" y="260648"/>
            <a:ext cx="2509325" cy="33450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42478" y="908720"/>
            <a:ext cx="10692765" cy="71440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จำนวนวันลา  ประจำภาคเรียนที่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ปีการศึกษา  2563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90" y="4293096"/>
            <a:ext cx="3419102" cy="2564904"/>
          </a:xfrm>
          <a:prstGeom prst="rect">
            <a:avLst/>
          </a:prstGeom>
        </p:spPr>
      </p:pic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24733"/>
              </p:ext>
            </p:extLst>
          </p:nvPr>
        </p:nvGraphicFramePr>
        <p:xfrm>
          <a:off x="467820" y="2060850"/>
          <a:ext cx="7998466" cy="3960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592968">
                  <a:extLst>
                    <a:ext uri="{9D8B030D-6E8A-4147-A177-3AD203B41FA5}">
                      <a16:colId xmlns="" xmlns:a16="http://schemas.microsoft.com/office/drawing/2014/main" val="2136218067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2818268622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4046073686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3437860536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4256795387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1957214483"/>
                    </a:ext>
                  </a:extLst>
                </a:gridCol>
                <a:gridCol w="654001">
                  <a:extLst>
                    <a:ext uri="{9D8B030D-6E8A-4147-A177-3AD203B41FA5}">
                      <a16:colId xmlns="" xmlns:a16="http://schemas.microsoft.com/office/drawing/2014/main" val="3054331202"/>
                    </a:ext>
                  </a:extLst>
                </a:gridCol>
                <a:gridCol w="654001">
                  <a:extLst>
                    <a:ext uri="{9D8B030D-6E8A-4147-A177-3AD203B41FA5}">
                      <a16:colId xmlns="" xmlns:a16="http://schemas.microsoft.com/office/drawing/2014/main" val="3197665287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2846130985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2196110577"/>
                    </a:ext>
                  </a:extLst>
                </a:gridCol>
                <a:gridCol w="637187">
                  <a:extLst>
                    <a:ext uri="{9D8B030D-6E8A-4147-A177-3AD203B41FA5}">
                      <a16:colId xmlns="" xmlns:a16="http://schemas.microsoft.com/office/drawing/2014/main" val="2497653644"/>
                    </a:ext>
                  </a:extLst>
                </a:gridCol>
              </a:tblGrid>
              <a:tr h="6600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วัน เดือน ปี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ที่ลา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ลาป่วย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ลากิจ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ลาอุปสมบท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ลาคลอด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มาสาย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568333"/>
                  </a:ext>
                </a:extLst>
              </a:tr>
              <a:tr h="6600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ครั้ง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วัน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ครั้ง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วัน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ครั้ง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วัน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ครั้ง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วัน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ครั้ง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วัน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65402867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 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ก.พ.-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. ก.พ.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SimSun" panose="02010600030101010101" pitchFamily="2" charset="-122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552180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มี.ค.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</a:t>
                      </a:r>
                      <a:r>
                        <a:rPr lang="th-TH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1046425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รวม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6330877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รวมทั้งสิ้น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2"/>
                          </a:solidFill>
                          <a:effectLst/>
                        </a:rPr>
                        <a:t>จำนวน   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th-TH" sz="2800" dirty="0" smtClean="0">
                          <a:solidFill>
                            <a:schemeClr val="tx2"/>
                          </a:solidFill>
                          <a:effectLst/>
                        </a:rPr>
                        <a:t>     </a:t>
                      </a:r>
                      <a:r>
                        <a:rPr lang="th-TH" sz="2800" dirty="0">
                          <a:solidFill>
                            <a:schemeClr val="tx2"/>
                          </a:solidFill>
                          <a:effectLst/>
                        </a:rPr>
                        <a:t>ครั้ง   จำนวน   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th-TH" sz="2800" dirty="0" smtClean="0">
                          <a:solidFill>
                            <a:schemeClr val="tx2"/>
                          </a:solidFill>
                          <a:effectLst/>
                        </a:rPr>
                        <a:t>    </a:t>
                      </a:r>
                      <a:r>
                        <a:rPr lang="th-TH" sz="2800" dirty="0">
                          <a:solidFill>
                            <a:schemeClr val="tx2"/>
                          </a:solidFill>
                          <a:effectLst/>
                        </a:rPr>
                        <a:t>วัน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890373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60105" y="3153597"/>
            <a:ext cx="1188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87" y="1749713"/>
            <a:ext cx="3392707" cy="25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33285"/>
            <a:ext cx="6014447" cy="576064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1. ปฏิบัติหน้าที่สอน  ภาคเรียนที่ 1  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0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260" y="17609"/>
            <a:ext cx="3190092" cy="239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59983"/>
              </p:ext>
            </p:extLst>
          </p:nvPr>
        </p:nvGraphicFramePr>
        <p:xfrm>
          <a:off x="232370" y="2204864"/>
          <a:ext cx="8238890" cy="4376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4514">
                  <a:extLst>
                    <a:ext uri="{9D8B030D-6E8A-4147-A177-3AD203B41FA5}">
                      <a16:colId xmlns="" xmlns:a16="http://schemas.microsoft.com/office/drawing/2014/main" val="4241501523"/>
                    </a:ext>
                  </a:extLst>
                </a:gridCol>
                <a:gridCol w="1366464">
                  <a:extLst>
                    <a:ext uri="{9D8B030D-6E8A-4147-A177-3AD203B41FA5}">
                      <a16:colId xmlns="" xmlns:a16="http://schemas.microsoft.com/office/drawing/2014/main" val="464647450"/>
                    </a:ext>
                  </a:extLst>
                </a:gridCol>
                <a:gridCol w="3602000">
                  <a:extLst>
                    <a:ext uri="{9D8B030D-6E8A-4147-A177-3AD203B41FA5}">
                      <a16:colId xmlns="" xmlns:a16="http://schemas.microsoft.com/office/drawing/2014/main" val="3175366519"/>
                    </a:ext>
                  </a:extLst>
                </a:gridCol>
                <a:gridCol w="645882">
                  <a:extLst>
                    <a:ext uri="{9D8B030D-6E8A-4147-A177-3AD203B41FA5}">
                      <a16:colId xmlns="" xmlns:a16="http://schemas.microsoft.com/office/drawing/2014/main" val="2971568111"/>
                    </a:ext>
                  </a:extLst>
                </a:gridCol>
                <a:gridCol w="774329">
                  <a:extLst>
                    <a:ext uri="{9D8B030D-6E8A-4147-A177-3AD203B41FA5}">
                      <a16:colId xmlns="" xmlns:a16="http://schemas.microsoft.com/office/drawing/2014/main" val="347787724"/>
                    </a:ext>
                  </a:extLst>
                </a:gridCol>
                <a:gridCol w="1289032">
                  <a:extLst>
                    <a:ext uri="{9D8B030D-6E8A-4147-A177-3AD203B41FA5}">
                      <a16:colId xmlns="" xmlns:a16="http://schemas.microsoft.com/office/drawing/2014/main" val="758522205"/>
                    </a:ext>
                  </a:extLst>
                </a:gridCol>
                <a:gridCol w="136669">
                  <a:extLst>
                    <a:ext uri="{9D8B030D-6E8A-4147-A177-3AD203B41FA5}">
                      <a16:colId xmlns="" xmlns:a16="http://schemas.microsoft.com/office/drawing/2014/main" val="411653429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ที่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รหัสวิชา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ชื่อวิชา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ชั้น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จำนวนห้อง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จำนวนชั่วโมง / สัปดาห์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72769412"/>
                  </a:ext>
                </a:extLst>
              </a:tr>
              <a:tr h="43204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000" dirty="0">
                          <a:effectLst/>
                        </a:rPr>
                        <a:t>ภาคเรียนที่ </a:t>
                      </a: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274127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ส</a:t>
                      </a:r>
                      <a:r>
                        <a:rPr lang="en-US" sz="2400" dirty="0" smtClean="0">
                          <a:effectLst/>
                        </a:rPr>
                        <a:t>30232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หน้าที่พลเมือง</a:t>
                      </a: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เพิ่มเติม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1-3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8469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ส</a:t>
                      </a:r>
                      <a:r>
                        <a:rPr lang="en-US" sz="2400" dirty="0" smtClean="0">
                          <a:effectLst/>
                        </a:rPr>
                        <a:t>33102</a:t>
                      </a:r>
                      <a:endParaRPr lang="th-TH" sz="2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สังคมศึษา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1-</a:t>
                      </a:r>
                      <a:r>
                        <a:rPr lang="en-US" sz="2400" dirty="0" smtClean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16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7112273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>
                          <a:effectLst/>
                        </a:rPr>
                        <a:t>ชุมนุม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j-cs"/>
                        </a:rPr>
                        <a:t>สรภัญญะ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>
                          <a:effectLst/>
                        </a:rPr>
                        <a:t>ม.ต้น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551532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สอนเสริม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สอนเสริมวิชาการ 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2400" dirty="0" smtClean="0">
                          <a:effectLst/>
                          <a:latin typeface="Cordia New" panose="020B0304020202020204" pitchFamily="34" charset="-34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8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1053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>
                          <a:effectLst/>
                        </a:rPr>
                        <a:t>สวดมนต์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>
                          <a:effectLst/>
                        </a:rPr>
                        <a:t>สวดมนต์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647536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ลูกเสือ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วิสามัญ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1-9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54182867"/>
                  </a:ext>
                </a:extLst>
              </a:tr>
              <a:tr h="4320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</a:rPr>
                        <a:t>รวม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SimSu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7030414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319" y="2420888"/>
            <a:ext cx="3190092" cy="23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260" y="4797422"/>
            <a:ext cx="3190092" cy="239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94043" y="579971"/>
            <a:ext cx="10692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สื่อการเรียนการสอน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0" name="Picture 2" descr="D:\งานแพร\เพาเาอร์พอยด์\51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49" y="1700808"/>
            <a:ext cx="34407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งานแพร\เพาเาอร์พอยด์\51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14" y="1673602"/>
            <a:ext cx="4105128" cy="44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58025" y="1318122"/>
            <a:ext cx="7382600" cy="59871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. ปฏิบัติหน้าที่งานมอบหมายพิเศษ  ภาคเรียนที่ </a:t>
            </a:r>
            <a:r>
              <a:rPr lang="en-US" sz="28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ปีการศึกษา  2563  </a:t>
            </a:r>
            <a:endParaRPr lang="th-TH" sz="28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873" y="54868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ข้อมูลการปฏิบัติหน้าที่</a:t>
            </a:r>
            <a:endParaRPr lang="en-US" sz="4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260" y="66190"/>
            <a:ext cx="3190092" cy="239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91002" y="2898885"/>
            <a:ext cx="17277484" cy="6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319" y="2469468"/>
            <a:ext cx="3190092" cy="239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620" y="4797422"/>
            <a:ext cx="3189372" cy="239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498157" y="2077787"/>
            <a:ext cx="5575342" cy="8210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หัวหน้าสำนักงาน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498157" y="4424088"/>
            <a:ext cx="5884016" cy="87589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ครูที่ปรึกษานักเรียนระดับชั้น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395809" y="3076204"/>
            <a:ext cx="7710603" cy="88022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แผนงานยุทธศาสตร์และแผนงานประกันคุณภาพ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90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7" name="Picture 27" descr="D:\รูปทำ นำเสนอ\5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1844824"/>
            <a:ext cx="42826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28" descr="D:\รูปทำ นำเสนอ\50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14" y="1484784"/>
            <a:ext cx="407214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490" name="Picture 34" descr="D:\งานแพร\เพาเาอร์พอยด์\49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7" y="1556793"/>
            <a:ext cx="7848872" cy="45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537" name="Picture 33" descr="D:\งานแพร\เพาเาอร์พอยด์\49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6" y="1321398"/>
            <a:ext cx="7272809" cy="50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8056</TotalTime>
  <Words>416</Words>
  <Application>Microsoft Office PowerPoint</Application>
  <PresentationFormat>กำหนดเอง</PresentationFormat>
  <Paragraphs>146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รูปคลื่น</vt:lpstr>
      <vt:lpstr>งานนำเสนอ PowerPoint</vt:lpstr>
      <vt:lpstr>งานนำเสนอ PowerPoint</vt:lpstr>
      <vt:lpstr>จำนวนวันลา  ประจำภาคเรียนที่ 2  ปีการศึกษา  2563</vt:lpstr>
      <vt:lpstr>งานนำเสนอ PowerPoint</vt:lpstr>
      <vt:lpstr>สื่อการเรียนการสอน</vt:lpstr>
      <vt:lpstr>งานนำเสนอ PowerPoint</vt:lpstr>
      <vt:lpstr>การพัฒนาตนเอง</vt:lpstr>
      <vt:lpstr>การพัฒนาตนเอง</vt:lpstr>
      <vt:lpstr>การพัฒนาตนเอง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Research</dc:title>
  <dc:creator>Corporate Edition</dc:creator>
  <cp:lastModifiedBy>acer</cp:lastModifiedBy>
  <cp:revision>390</cp:revision>
  <cp:lastPrinted>2016-05-12T09:23:01Z</cp:lastPrinted>
  <dcterms:created xsi:type="dcterms:W3CDTF">2015-04-24T10:46:23Z</dcterms:created>
  <dcterms:modified xsi:type="dcterms:W3CDTF">2021-03-23T03:59:52Z</dcterms:modified>
</cp:coreProperties>
</file>