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1"/>
  </p:notesMasterIdLst>
  <p:sldIdLst>
    <p:sldId id="457" r:id="rId2"/>
    <p:sldId id="258" r:id="rId3"/>
    <p:sldId id="416" r:id="rId4"/>
    <p:sldId id="256" r:id="rId5"/>
    <p:sldId id="257" r:id="rId6"/>
    <p:sldId id="461" r:id="rId7"/>
    <p:sldId id="470" r:id="rId8"/>
    <p:sldId id="471" r:id="rId9"/>
    <p:sldId id="462" r:id="rId10"/>
    <p:sldId id="472" r:id="rId11"/>
    <p:sldId id="473" r:id="rId12"/>
    <p:sldId id="460" r:id="rId13"/>
    <p:sldId id="474" r:id="rId14"/>
    <p:sldId id="475" r:id="rId15"/>
    <p:sldId id="476" r:id="rId16"/>
    <p:sldId id="477" r:id="rId17"/>
    <p:sldId id="478" r:id="rId18"/>
    <p:sldId id="480" r:id="rId19"/>
    <p:sldId id="481" r:id="rId20"/>
    <p:sldId id="482" r:id="rId21"/>
    <p:sldId id="465" r:id="rId22"/>
    <p:sldId id="483" r:id="rId23"/>
    <p:sldId id="484" r:id="rId24"/>
    <p:sldId id="487" r:id="rId25"/>
    <p:sldId id="488" r:id="rId26"/>
    <p:sldId id="489" r:id="rId27"/>
    <p:sldId id="490" r:id="rId28"/>
    <p:sldId id="491" r:id="rId29"/>
    <p:sldId id="31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500"/>
    <a:srgbClr val="644C00"/>
    <a:srgbClr val="8E6C00"/>
    <a:srgbClr val="463500"/>
    <a:srgbClr val="CC66FF"/>
    <a:srgbClr val="423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7" autoAdjust="0"/>
    <p:restoredTop sz="94454" autoAdjust="0"/>
  </p:normalViewPr>
  <p:slideViewPr>
    <p:cSldViewPr snapToGrid="0">
      <p:cViewPr varScale="1">
        <p:scale>
          <a:sx n="56" d="100"/>
          <a:sy n="56" d="100"/>
        </p:scale>
        <p:origin x="108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7F557-1BAF-4921-AF4A-05107E4A1CDE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B06C6-8BDF-44E6-8A2F-65F38D1FFD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6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00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16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35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82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04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08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00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97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05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33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3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20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9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99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35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90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8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8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8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1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23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06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0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B06C6-8BDF-44E6-8A2F-65F38D1FFDD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2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2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4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7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6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4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9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2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th-TH" dirty="0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0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8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openxmlformats.org/officeDocument/2006/relationships/image" Target="../media/image20.jp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jp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9.png"/><Relationship Id="rId4" Type="http://schemas.openxmlformats.org/officeDocument/2006/relationships/image" Target="../media/image75.jp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9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80.jpg"/><Relationship Id="rId4" Type="http://schemas.openxmlformats.org/officeDocument/2006/relationships/image" Target="../media/image9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5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6.jpg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8.pn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5.jpg"/><Relationship Id="rId9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2.jp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jpg"/><Relationship Id="rId4" Type="http://schemas.openxmlformats.org/officeDocument/2006/relationships/image" Target="../media/image103.jpg"/><Relationship Id="rId9" Type="http://schemas.openxmlformats.org/officeDocument/2006/relationships/image" Target="../media/image10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12542"/>
          <a:stretch/>
        </p:blipFill>
        <p:spPr>
          <a:xfrm>
            <a:off x="7863839" y="-934706"/>
            <a:ext cx="4220309" cy="7605713"/>
          </a:xfrm>
          <a:prstGeom prst="rect">
            <a:avLst/>
          </a:prstGeom>
        </p:spPr>
      </p:pic>
      <p:sp>
        <p:nvSpPr>
          <p:cNvPr id="23" name="รูปแบบอิสระ 22"/>
          <p:cNvSpPr/>
          <p:nvPr/>
        </p:nvSpPr>
        <p:spPr>
          <a:xfrm>
            <a:off x="7216382" y="218015"/>
            <a:ext cx="1849975" cy="924987"/>
          </a:xfrm>
          <a:custGeom>
            <a:avLst/>
            <a:gdLst>
              <a:gd name="connsiteX0" fmla="*/ 924987 w 1849974"/>
              <a:gd name="connsiteY0" fmla="*/ 0 h 924987"/>
              <a:gd name="connsiteX1" fmla="*/ 1849974 w 1849974"/>
              <a:gd name="connsiteY1" fmla="*/ 924987 h 924987"/>
              <a:gd name="connsiteX2" fmla="*/ 0 w 1849974"/>
              <a:gd name="connsiteY2" fmla="*/ 924987 h 924987"/>
              <a:gd name="connsiteX3" fmla="*/ 924987 w 1849974"/>
              <a:gd name="connsiteY3" fmla="*/ 0 h 9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974" h="924987">
                <a:moveTo>
                  <a:pt x="924987" y="0"/>
                </a:moveTo>
                <a:lnTo>
                  <a:pt x="1849974" y="924987"/>
                </a:lnTo>
                <a:lnTo>
                  <a:pt x="0" y="924987"/>
                </a:lnTo>
                <a:lnTo>
                  <a:pt x="92498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รูปแบบอิสระ 21"/>
          <p:cNvSpPr/>
          <p:nvPr/>
        </p:nvSpPr>
        <p:spPr>
          <a:xfrm>
            <a:off x="6784367" y="5293895"/>
            <a:ext cx="2714004" cy="1357003"/>
          </a:xfrm>
          <a:custGeom>
            <a:avLst/>
            <a:gdLst>
              <a:gd name="connsiteX0" fmla="*/ 0 w 2714004"/>
              <a:gd name="connsiteY0" fmla="*/ 0 h 1357002"/>
              <a:gd name="connsiteX1" fmla="*/ 2714004 w 2714004"/>
              <a:gd name="connsiteY1" fmla="*/ 0 h 1357002"/>
              <a:gd name="connsiteX2" fmla="*/ 1357002 w 2714004"/>
              <a:gd name="connsiteY2" fmla="*/ 1357002 h 1357002"/>
              <a:gd name="connsiteX3" fmla="*/ 0 w 2714004"/>
              <a:gd name="connsiteY3" fmla="*/ 0 h 135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004" h="1357002">
                <a:moveTo>
                  <a:pt x="0" y="0"/>
                </a:moveTo>
                <a:lnTo>
                  <a:pt x="2714004" y="0"/>
                </a:lnTo>
                <a:lnTo>
                  <a:pt x="1357002" y="1357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รูปแบบอิสระ 20"/>
          <p:cNvSpPr/>
          <p:nvPr/>
        </p:nvSpPr>
        <p:spPr>
          <a:xfrm>
            <a:off x="0" y="0"/>
            <a:ext cx="12192000" cy="1143000"/>
          </a:xfrm>
          <a:custGeom>
            <a:avLst/>
            <a:gdLst>
              <a:gd name="connsiteX0" fmla="*/ 0 w 12192000"/>
              <a:gd name="connsiteY0" fmla="*/ 0 h 1143000"/>
              <a:gd name="connsiteX1" fmla="*/ 12192000 w 12192000"/>
              <a:gd name="connsiteY1" fmla="*/ 0 h 1143000"/>
              <a:gd name="connsiteX2" fmla="*/ 12192000 w 12192000"/>
              <a:gd name="connsiteY2" fmla="*/ 1143000 h 1143000"/>
              <a:gd name="connsiteX3" fmla="*/ 9066355 w 12192000"/>
              <a:gd name="connsiteY3" fmla="*/ 1143000 h 1143000"/>
              <a:gd name="connsiteX4" fmla="*/ 8141368 w 12192000"/>
              <a:gd name="connsiteY4" fmla="*/ 218013 h 1143000"/>
              <a:gd name="connsiteX5" fmla="*/ 7216381 w 12192000"/>
              <a:gd name="connsiteY5" fmla="*/ 1143000 h 1143000"/>
              <a:gd name="connsiteX6" fmla="*/ 0 w 12192000"/>
              <a:gd name="connsiteY6" fmla="*/ 1143000 h 1143000"/>
              <a:gd name="connsiteX7" fmla="*/ 0 w 12192000"/>
              <a:gd name="connsiteY7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3000">
                <a:moveTo>
                  <a:pt x="0" y="0"/>
                </a:moveTo>
                <a:lnTo>
                  <a:pt x="12192000" y="0"/>
                </a:lnTo>
                <a:lnTo>
                  <a:pt x="12192000" y="1143000"/>
                </a:lnTo>
                <a:lnTo>
                  <a:pt x="9066355" y="1143000"/>
                </a:lnTo>
                <a:lnTo>
                  <a:pt x="8141368" y="218013"/>
                </a:lnTo>
                <a:lnTo>
                  <a:pt x="7216381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รูปแบบอิสระ 18"/>
          <p:cNvSpPr/>
          <p:nvPr/>
        </p:nvSpPr>
        <p:spPr>
          <a:xfrm>
            <a:off x="0" y="5293895"/>
            <a:ext cx="12192000" cy="1575016"/>
          </a:xfrm>
          <a:custGeom>
            <a:avLst/>
            <a:gdLst>
              <a:gd name="connsiteX0" fmla="*/ 0 w 12192000"/>
              <a:gd name="connsiteY0" fmla="*/ 0 h 1575016"/>
              <a:gd name="connsiteX1" fmla="*/ 6784366 w 12192000"/>
              <a:gd name="connsiteY1" fmla="*/ 0 h 1575016"/>
              <a:gd name="connsiteX2" fmla="*/ 8141368 w 12192000"/>
              <a:gd name="connsiteY2" fmla="*/ 1357002 h 1575016"/>
              <a:gd name="connsiteX3" fmla="*/ 9498370 w 12192000"/>
              <a:gd name="connsiteY3" fmla="*/ 0 h 1575016"/>
              <a:gd name="connsiteX4" fmla="*/ 12192000 w 12192000"/>
              <a:gd name="connsiteY4" fmla="*/ 0 h 1575016"/>
              <a:gd name="connsiteX5" fmla="*/ 12192000 w 12192000"/>
              <a:gd name="connsiteY5" fmla="*/ 1575016 h 1575016"/>
              <a:gd name="connsiteX6" fmla="*/ 0 w 12192000"/>
              <a:gd name="connsiteY6" fmla="*/ 1575016 h 1575016"/>
              <a:gd name="connsiteX7" fmla="*/ 0 w 12192000"/>
              <a:gd name="connsiteY7" fmla="*/ 0 h 157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575016">
                <a:moveTo>
                  <a:pt x="0" y="0"/>
                </a:moveTo>
                <a:lnTo>
                  <a:pt x="6784366" y="0"/>
                </a:lnTo>
                <a:lnTo>
                  <a:pt x="8141368" y="1357002"/>
                </a:lnTo>
                <a:lnTo>
                  <a:pt x="9498370" y="0"/>
                </a:lnTo>
                <a:lnTo>
                  <a:pt x="12192000" y="0"/>
                </a:lnTo>
                <a:lnTo>
                  <a:pt x="12192000" y="1575016"/>
                </a:lnTo>
                <a:lnTo>
                  <a:pt x="0" y="157501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11181637" y="0"/>
            <a:ext cx="1010364" cy="6858000"/>
          </a:xfrm>
          <a:prstGeom prst="rect">
            <a:avLst/>
          </a:prstGeom>
          <a:solidFill>
            <a:srgbClr val="FFC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 rot="2671443">
            <a:off x="5329147" y="3537578"/>
            <a:ext cx="2619263" cy="5798485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 rot="2671443">
            <a:off x="6812247" y="4235661"/>
            <a:ext cx="2081839" cy="236048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 flipV="1">
            <a:off x="8657064" y="3158604"/>
            <a:ext cx="3737811" cy="3813133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 flipV="1">
            <a:off x="10714186" y="1216668"/>
            <a:ext cx="3737811" cy="381313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V="1">
            <a:off x="9836685" y="2506410"/>
            <a:ext cx="3737811" cy="38131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สี่เหลี่ยมผืนผ้า 31"/>
          <p:cNvSpPr/>
          <p:nvPr/>
        </p:nvSpPr>
        <p:spPr>
          <a:xfrm>
            <a:off x="7068894" y="5060364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นายนัฐพล  หาญสำ</a:t>
            </a:r>
            <a:r>
              <a:rPr lang="th-TH" sz="36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โร</a:t>
            </a:r>
            <a:r>
              <a:rPr lang="th-TH" sz="3600" b="1" dirty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ง</a:t>
            </a:r>
            <a:endParaRPr lang="th-TH" sz="3600" b="1" dirty="0" smtClean="0">
              <a:solidFill>
                <a:prstClr val="white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307746" y="4361279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prstClr val="black">
                  <a:lumMod val="75000"/>
                  <a:lumOff val="2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1" y="1214689"/>
            <a:ext cx="12192000" cy="709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41" name="Picture 3" descr="à¸à¸¥à¸à¸²à¸£à¸à¹à¸à¸«à¸²à¸£à¸¹à¸à¸ à¸²à¸à¸ªà¸³à¸«à¸£à¸±à¸ à¸ªà¸à¸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00" l="0" r="100000">
                        <a14:foregroundMark x1="27287" y1="48618" x2="37994" y2="39709"/>
                        <a14:foregroundMark x1="64917" y1="39382" x2="78638" y2="47891"/>
                        <a14:foregroundMark x1="22193" y1="72109" x2="47141" y2="85636"/>
                        <a14:foregroundMark x1="64917" y1="80982" x2="78638" y2="73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853" y="86080"/>
            <a:ext cx="709932" cy="10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สี่เหลี่ยมผืนผ้า 41"/>
          <p:cNvSpPr/>
          <p:nvPr/>
        </p:nvSpPr>
        <p:spPr>
          <a:xfrm rot="2671443">
            <a:off x="6416935" y="4259675"/>
            <a:ext cx="2127446" cy="2636194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กล่องข้อความ 3"/>
          <p:cNvSpPr txBox="1"/>
          <p:nvPr/>
        </p:nvSpPr>
        <p:spPr>
          <a:xfrm>
            <a:off x="-121996" y="2182005"/>
            <a:ext cx="8017270" cy="1754326"/>
          </a:xfrm>
          <a:prstGeom prst="rect">
            <a:avLst/>
          </a:prstGeom>
          <a:noFill/>
          <a:ln>
            <a:noFill/>
          </a:ln>
          <a:effectLst>
            <a:glow rad="9652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คณะกรรมการประเมินประสิทธิภาพ</a:t>
            </a:r>
          </a:p>
          <a:p>
            <a:pPr algn="ctr"/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และประสิทธิผลการปฏิบัติงานของข้าราชการครู</a:t>
            </a:r>
          </a:p>
          <a:p>
            <a:pPr algn="ctr"/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และบุคลากรทางการศึกษา สายงานการสอน</a:t>
            </a: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429564" y="1207894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5400" b="1" dirty="0" smtClean="0">
                <a:solidFill>
                  <a:prstClr val="black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ยินดีต้อนรับ</a:t>
            </a:r>
            <a:endParaRPr lang="en-US" sz="5400" b="1" dirty="0">
              <a:solidFill>
                <a:prstClr val="black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41" y="4618584"/>
            <a:ext cx="1773866" cy="1328688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-340681" y="6063861"/>
            <a:ext cx="4865627" cy="72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โรงเรียนนาเชือกพิทยาสรรค์</a:t>
            </a:r>
            <a:endParaRPr lang="th-TH" sz="3600" b="1" dirty="0">
              <a:solidFill>
                <a:prstClr val="white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709829" y="5944644"/>
            <a:ext cx="348121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 flipH="1">
            <a:off x="44671" y="6052710"/>
            <a:ext cx="388021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สี่เหลี่ยมผืนผ้า 1"/>
          <p:cNvSpPr/>
          <p:nvPr/>
        </p:nvSpPr>
        <p:spPr>
          <a:xfrm>
            <a:off x="1746700" y="4020819"/>
            <a:ext cx="4248443" cy="806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ด้วยความยินดียิ่ง</a:t>
            </a:r>
            <a:endParaRPr lang="th-TH" sz="3600" b="1" dirty="0">
              <a:solidFill>
                <a:schemeClr val="tx2">
                  <a:lumMod val="50000"/>
                </a:schemeClr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5690376" y="6435755"/>
            <a:ext cx="7615990" cy="257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bg1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                 ครูกลุ่มสาระการเรียนรู้สังคมศึกษา ศาสนา และวัฒนธรรม</a:t>
            </a:r>
            <a: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/>
            </a:r>
            <a:b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</a:br>
            <a: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</a:t>
            </a:r>
            <a:endParaRPr 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681352" y="5455683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ผู้ขอรับการประเมิน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38" name="Picture 8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xmlns="" id="{B38208E6-BEC4-134A-8D43-E3680CA4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99" y="254156"/>
            <a:ext cx="1855188" cy="66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1" y="-336504"/>
            <a:ext cx="3959411" cy="28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25" y="1089432"/>
            <a:ext cx="4144832" cy="310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86" y="3233234"/>
            <a:ext cx="4345451" cy="345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20" y="3786466"/>
            <a:ext cx="5044260" cy="2822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61" y="445257"/>
            <a:ext cx="3800661" cy="285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16516" r="11747"/>
          <a:stretch/>
        </p:blipFill>
        <p:spPr>
          <a:xfrm>
            <a:off x="149784" y="2267721"/>
            <a:ext cx="4083635" cy="355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4328" y="4653163"/>
            <a:ext cx="3606944" cy="100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432614">
            <a:off x="7067883" y="219338"/>
            <a:ext cx="4414671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0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32550">
            <a:off x="-521497" y="5839593"/>
            <a:ext cx="8256837" cy="121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1.3 การสร้างและพัฒนาสื่อนวัตกรรม/การผลิตสื่อ/ชิ้นงาน</a:t>
            </a:r>
            <a:endParaRPr lang="th-TH" sz="28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39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61" y="2660722"/>
            <a:ext cx="5632611" cy="476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7" y="330940"/>
            <a:ext cx="3957661" cy="287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94" y="1089432"/>
            <a:ext cx="4512986" cy="310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3" y="2388006"/>
            <a:ext cx="4345451" cy="345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 r="19821"/>
          <a:stretch/>
        </p:blipFill>
        <p:spPr>
          <a:xfrm>
            <a:off x="3937661" y="182487"/>
            <a:ext cx="3732349" cy="283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74" y="2959856"/>
            <a:ext cx="6023707" cy="3898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05374" y="4774162"/>
            <a:ext cx="3606944" cy="100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23881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432614">
            <a:off x="7067883" y="219338"/>
            <a:ext cx="4414671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0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32550">
            <a:off x="54787" y="5796129"/>
            <a:ext cx="9015845" cy="121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1.4 การนำสื่อ/โปรแกรม/</a:t>
            </a:r>
            <a:r>
              <a:rPr lang="th-TH" sz="2400" b="1" dirty="0" err="1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On</a:t>
            </a:r>
            <a:r>
              <a:rPr lang="th-TH" sz="2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b="1" dirty="0" err="1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Demand</a:t>
            </a:r>
            <a:r>
              <a:rPr lang="th-TH" sz="2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เทคโนโลยีทางการศึกษามาใช้ในการจัดการเรียนการสอนทางไกล</a:t>
            </a:r>
            <a:endParaRPr lang="th-TH" sz="24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48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13" y="600478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81" y="3696958"/>
            <a:ext cx="4625317" cy="355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57" y="3035020"/>
            <a:ext cx="4001096" cy="320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7" y="2923823"/>
            <a:ext cx="3683791" cy="289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14" y="94301"/>
            <a:ext cx="3802723" cy="307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2086" y="212196"/>
            <a:ext cx="3784296" cy="283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550035" y="306794"/>
            <a:ext cx="3616376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th-TH" sz="4400" b="1" dirty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063" y="66963"/>
            <a:ext cx="1588472" cy="118998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77872" y="6051875"/>
            <a:ext cx="6550974" cy="83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1.5 การพัฒนาแหล่งเรียนรู้ให้เอื้อต่อการเรียนการสอน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74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03"/>
          <a:stretch/>
        </p:blipFill>
        <p:spPr>
          <a:xfrm>
            <a:off x="6815418" y="97577"/>
            <a:ext cx="6138394" cy="6413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9"/>
          <a:stretch/>
        </p:blipFill>
        <p:spPr>
          <a:xfrm rot="10800000" flipH="1" flipV="1">
            <a:off x="-287790" y="-323931"/>
            <a:ext cx="7246203" cy="728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432614">
            <a:off x="7067883" y="219338"/>
            <a:ext cx="4414671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0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32550">
            <a:off x="-181991" y="5764905"/>
            <a:ext cx="8256837" cy="121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1.6 </a:t>
            </a:r>
            <a:r>
              <a:rPr lang="th-TH" sz="2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การวัดและการประเมินผลการเรียนรู้ตามสภาพจริงปรากฏในโปรแกรม </a:t>
            </a:r>
            <a:r>
              <a:rPr lang="th-TH" sz="2400" b="1" dirty="0" err="1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To</a:t>
            </a:r>
            <a:r>
              <a:rPr lang="th-TH" sz="2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b="1" dirty="0" err="1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School</a:t>
            </a:r>
            <a:endParaRPr lang="th-TH" sz="24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57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42"/>
          <a:stretch/>
        </p:blipFill>
        <p:spPr>
          <a:xfrm rot="10800000" flipH="1" flipV="1">
            <a:off x="378809" y="66963"/>
            <a:ext cx="6745322" cy="670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1" t="6930" r="20671"/>
          <a:stretch/>
        </p:blipFill>
        <p:spPr>
          <a:xfrm rot="10800000" flipH="1" flipV="1">
            <a:off x="3192585" y="3352768"/>
            <a:ext cx="3971498" cy="282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67" y="1093834"/>
            <a:ext cx="4852109" cy="5559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prstClr val="white"/>
                </a:solidFill>
              </a:rPr>
              <a:t>เ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550035" y="306794"/>
            <a:ext cx="3616376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063" y="66963"/>
            <a:ext cx="1588472" cy="118998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-471715" y="6128579"/>
            <a:ext cx="8829650" cy="83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1.7 การจัดทำวิจัยเพื่อแก้ปัญหาการเรียนรู้ที่ส่งผลต่อคุณภาพผู้เรียน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77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68888" y="184218"/>
            <a:ext cx="3337496" cy="367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60" y="600478"/>
            <a:ext cx="482910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32" y="3570224"/>
            <a:ext cx="4625317" cy="331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70" y="3338710"/>
            <a:ext cx="3939409" cy="320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5" y="2975060"/>
            <a:ext cx="3853497" cy="289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65" y="390177"/>
            <a:ext cx="5008402" cy="302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550035" y="306794"/>
            <a:ext cx="3616376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4063" y="66963"/>
            <a:ext cx="1588472" cy="118998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 rot="199775">
            <a:off x="-268883" y="6008631"/>
            <a:ext cx="9348265" cy="83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1.8 การจัดกิจกรรม/ชุมนุม/ค่ายฝึก/เพื่อพัฒนาการเรียนรู้ที่ส่งผลต่อคุณภาพผู้เรียน</a:t>
            </a:r>
            <a:endParaRPr lang="th-TH" sz="28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72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r="18880"/>
          <a:stretch/>
        </p:blipFill>
        <p:spPr>
          <a:xfrm rot="10800000" flipH="1" flipV="1">
            <a:off x="289266" y="66963"/>
            <a:ext cx="5081134" cy="616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67" y="3735740"/>
            <a:ext cx="7307391" cy="421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72" y="72773"/>
            <a:ext cx="7208463" cy="3751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550035" y="306794"/>
            <a:ext cx="3616376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063" y="66963"/>
            <a:ext cx="1588472" cy="118998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 rot="199775">
            <a:off x="-645027" y="6009557"/>
            <a:ext cx="9801416" cy="83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1.9 การศึกษา วิเคราะห์ สังเคราะห์ผู้เรียนรายบุคคล การสำรวจคัดกรองและเยี่ยมบ้านและเยียวยา</a:t>
            </a:r>
            <a:endParaRPr lang="th-TH" sz="24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58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13" y="600478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1053" y="125381"/>
            <a:ext cx="11988290" cy="646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459467" y="306794"/>
            <a:ext cx="379751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2.</a:t>
            </a:r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</a:t>
            </a:r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การบริหารจัดการชั้นเรียน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063" y="66963"/>
            <a:ext cx="1588472" cy="118998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 rot="234819">
            <a:off x="177871" y="5997283"/>
            <a:ext cx="8311035" cy="83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2.1 การบริหารจัดการชั้นเรียนโดยการตรวจเช็คเวลาเรียนอย่างสม่ำเสมอ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587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61" y="697828"/>
            <a:ext cx="10595720" cy="606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r="22089"/>
          <a:stretch/>
        </p:blipFill>
        <p:spPr>
          <a:xfrm rot="10800000" flipH="1" flipV="1">
            <a:off x="200524" y="97031"/>
            <a:ext cx="5877092" cy="6410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459467" y="306794"/>
            <a:ext cx="379751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2.</a:t>
            </a:r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</a:t>
            </a:r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การบริหารจัดการชั้นเรียน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063" y="66963"/>
            <a:ext cx="1588472" cy="118998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 rot="234819">
            <a:off x="177871" y="5997283"/>
            <a:ext cx="8311035" cy="83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2.2 การจัดทำข้อมูลสารสนเทศของนักเรียนในที่ปรึกษา 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62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4" y="34481"/>
            <a:ext cx="5218126" cy="301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1166" r="45590" b="52504"/>
          <a:stretch/>
        </p:blipFill>
        <p:spPr>
          <a:xfrm rot="10800000" flipH="1" flipV="1">
            <a:off x="6625277" y="1207979"/>
            <a:ext cx="5720862" cy="571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459467" y="306794"/>
            <a:ext cx="379751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2.</a:t>
            </a:r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</a:t>
            </a:r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การบริหารจัดการชั้นเรียน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063" y="66963"/>
            <a:ext cx="1588472" cy="118998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 rot="234819">
            <a:off x="177871" y="5997283"/>
            <a:ext cx="8311035" cy="839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2.3 การจัดระบบดูแลช่วยเหลือนักเรียน กำกับติดตาม ช่วยเหลือ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2" y="2543322"/>
            <a:ext cx="5400772" cy="360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47361"/>
          <a:stretch/>
        </p:blipFill>
        <p:spPr>
          <a:xfrm>
            <a:off x="4363139" y="1103926"/>
            <a:ext cx="3638869" cy="504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94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6" y="-934706"/>
            <a:ext cx="5736836" cy="7605713"/>
          </a:xfrm>
          <a:prstGeom prst="rect">
            <a:avLst/>
          </a:prstGeom>
        </p:spPr>
      </p:pic>
      <p:sp>
        <p:nvSpPr>
          <p:cNvPr id="23" name="รูปแบบอิสระ 22"/>
          <p:cNvSpPr/>
          <p:nvPr/>
        </p:nvSpPr>
        <p:spPr>
          <a:xfrm>
            <a:off x="7216382" y="218015"/>
            <a:ext cx="1849975" cy="924987"/>
          </a:xfrm>
          <a:custGeom>
            <a:avLst/>
            <a:gdLst>
              <a:gd name="connsiteX0" fmla="*/ 924987 w 1849974"/>
              <a:gd name="connsiteY0" fmla="*/ 0 h 924987"/>
              <a:gd name="connsiteX1" fmla="*/ 1849974 w 1849974"/>
              <a:gd name="connsiteY1" fmla="*/ 924987 h 924987"/>
              <a:gd name="connsiteX2" fmla="*/ 0 w 1849974"/>
              <a:gd name="connsiteY2" fmla="*/ 924987 h 924987"/>
              <a:gd name="connsiteX3" fmla="*/ 924987 w 1849974"/>
              <a:gd name="connsiteY3" fmla="*/ 0 h 9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974" h="924987">
                <a:moveTo>
                  <a:pt x="924987" y="0"/>
                </a:moveTo>
                <a:lnTo>
                  <a:pt x="1849974" y="924987"/>
                </a:lnTo>
                <a:lnTo>
                  <a:pt x="0" y="924987"/>
                </a:lnTo>
                <a:lnTo>
                  <a:pt x="92498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รูปแบบอิสระ 21"/>
          <p:cNvSpPr/>
          <p:nvPr/>
        </p:nvSpPr>
        <p:spPr>
          <a:xfrm>
            <a:off x="6784367" y="5293895"/>
            <a:ext cx="2714004" cy="1357003"/>
          </a:xfrm>
          <a:custGeom>
            <a:avLst/>
            <a:gdLst>
              <a:gd name="connsiteX0" fmla="*/ 0 w 2714004"/>
              <a:gd name="connsiteY0" fmla="*/ 0 h 1357002"/>
              <a:gd name="connsiteX1" fmla="*/ 2714004 w 2714004"/>
              <a:gd name="connsiteY1" fmla="*/ 0 h 1357002"/>
              <a:gd name="connsiteX2" fmla="*/ 1357002 w 2714004"/>
              <a:gd name="connsiteY2" fmla="*/ 1357002 h 1357002"/>
              <a:gd name="connsiteX3" fmla="*/ 0 w 2714004"/>
              <a:gd name="connsiteY3" fmla="*/ 0 h 135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004" h="1357002">
                <a:moveTo>
                  <a:pt x="0" y="0"/>
                </a:moveTo>
                <a:lnTo>
                  <a:pt x="2714004" y="0"/>
                </a:lnTo>
                <a:lnTo>
                  <a:pt x="1357002" y="1357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รูปแบบอิสระ 20"/>
          <p:cNvSpPr/>
          <p:nvPr/>
        </p:nvSpPr>
        <p:spPr>
          <a:xfrm>
            <a:off x="0" y="0"/>
            <a:ext cx="12192000" cy="1143000"/>
          </a:xfrm>
          <a:custGeom>
            <a:avLst/>
            <a:gdLst>
              <a:gd name="connsiteX0" fmla="*/ 0 w 12192000"/>
              <a:gd name="connsiteY0" fmla="*/ 0 h 1143000"/>
              <a:gd name="connsiteX1" fmla="*/ 12192000 w 12192000"/>
              <a:gd name="connsiteY1" fmla="*/ 0 h 1143000"/>
              <a:gd name="connsiteX2" fmla="*/ 12192000 w 12192000"/>
              <a:gd name="connsiteY2" fmla="*/ 1143000 h 1143000"/>
              <a:gd name="connsiteX3" fmla="*/ 9066355 w 12192000"/>
              <a:gd name="connsiteY3" fmla="*/ 1143000 h 1143000"/>
              <a:gd name="connsiteX4" fmla="*/ 8141368 w 12192000"/>
              <a:gd name="connsiteY4" fmla="*/ 218013 h 1143000"/>
              <a:gd name="connsiteX5" fmla="*/ 7216381 w 12192000"/>
              <a:gd name="connsiteY5" fmla="*/ 1143000 h 1143000"/>
              <a:gd name="connsiteX6" fmla="*/ 0 w 12192000"/>
              <a:gd name="connsiteY6" fmla="*/ 1143000 h 1143000"/>
              <a:gd name="connsiteX7" fmla="*/ 0 w 12192000"/>
              <a:gd name="connsiteY7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3000">
                <a:moveTo>
                  <a:pt x="0" y="0"/>
                </a:moveTo>
                <a:lnTo>
                  <a:pt x="12192000" y="0"/>
                </a:lnTo>
                <a:lnTo>
                  <a:pt x="12192000" y="1143000"/>
                </a:lnTo>
                <a:lnTo>
                  <a:pt x="9066355" y="1143000"/>
                </a:lnTo>
                <a:lnTo>
                  <a:pt x="8141368" y="218013"/>
                </a:lnTo>
                <a:lnTo>
                  <a:pt x="7216381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รูปแบบอิสระ 18"/>
          <p:cNvSpPr/>
          <p:nvPr/>
        </p:nvSpPr>
        <p:spPr>
          <a:xfrm>
            <a:off x="0" y="5293895"/>
            <a:ext cx="12192000" cy="1575016"/>
          </a:xfrm>
          <a:custGeom>
            <a:avLst/>
            <a:gdLst>
              <a:gd name="connsiteX0" fmla="*/ 0 w 12192000"/>
              <a:gd name="connsiteY0" fmla="*/ 0 h 1575016"/>
              <a:gd name="connsiteX1" fmla="*/ 6784366 w 12192000"/>
              <a:gd name="connsiteY1" fmla="*/ 0 h 1575016"/>
              <a:gd name="connsiteX2" fmla="*/ 8141368 w 12192000"/>
              <a:gd name="connsiteY2" fmla="*/ 1357002 h 1575016"/>
              <a:gd name="connsiteX3" fmla="*/ 9498370 w 12192000"/>
              <a:gd name="connsiteY3" fmla="*/ 0 h 1575016"/>
              <a:gd name="connsiteX4" fmla="*/ 12192000 w 12192000"/>
              <a:gd name="connsiteY4" fmla="*/ 0 h 1575016"/>
              <a:gd name="connsiteX5" fmla="*/ 12192000 w 12192000"/>
              <a:gd name="connsiteY5" fmla="*/ 1575016 h 1575016"/>
              <a:gd name="connsiteX6" fmla="*/ 0 w 12192000"/>
              <a:gd name="connsiteY6" fmla="*/ 1575016 h 1575016"/>
              <a:gd name="connsiteX7" fmla="*/ 0 w 12192000"/>
              <a:gd name="connsiteY7" fmla="*/ 0 h 157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575016">
                <a:moveTo>
                  <a:pt x="0" y="0"/>
                </a:moveTo>
                <a:lnTo>
                  <a:pt x="6784366" y="0"/>
                </a:lnTo>
                <a:lnTo>
                  <a:pt x="8141368" y="1357002"/>
                </a:lnTo>
                <a:lnTo>
                  <a:pt x="9498370" y="0"/>
                </a:lnTo>
                <a:lnTo>
                  <a:pt x="12192000" y="0"/>
                </a:lnTo>
                <a:lnTo>
                  <a:pt x="12192000" y="1575016"/>
                </a:lnTo>
                <a:lnTo>
                  <a:pt x="0" y="157501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11181637" y="0"/>
            <a:ext cx="1010364" cy="6858000"/>
          </a:xfrm>
          <a:prstGeom prst="rect">
            <a:avLst/>
          </a:prstGeom>
          <a:solidFill>
            <a:srgbClr val="FFC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สี่เหลี่ยมผืนผ้า 24"/>
          <p:cNvSpPr/>
          <p:nvPr/>
        </p:nvSpPr>
        <p:spPr>
          <a:xfrm rot="2671443">
            <a:off x="5155156" y="3280080"/>
            <a:ext cx="2824952" cy="5798485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สี่เหลี่ยมผืนผ้า 25"/>
          <p:cNvSpPr/>
          <p:nvPr/>
        </p:nvSpPr>
        <p:spPr>
          <a:xfrm rot="2671443">
            <a:off x="6463449" y="3791707"/>
            <a:ext cx="2373799" cy="237342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8" name="ตัวเชื่อมต่อตรง 27"/>
          <p:cNvCxnSpPr/>
          <p:nvPr/>
        </p:nvCxnSpPr>
        <p:spPr>
          <a:xfrm flipV="1">
            <a:off x="8502316" y="3158604"/>
            <a:ext cx="3737811" cy="38131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 flipV="1">
            <a:off x="9839909" y="1962312"/>
            <a:ext cx="3737811" cy="381313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V="1">
            <a:off x="9498371" y="2701139"/>
            <a:ext cx="3737811" cy="3813133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สี่เหลี่ยมผืนผ้า 31"/>
          <p:cNvSpPr/>
          <p:nvPr/>
        </p:nvSpPr>
        <p:spPr>
          <a:xfrm>
            <a:off x="-227591" y="3528430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นายนัฐพล  หาญสำโร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ง</a:t>
            </a:r>
            <a:endParaRPr lang="th-TH" sz="3600" b="1" dirty="0" smtClean="0">
              <a:solidFill>
                <a:schemeClr val="accent1">
                  <a:lumMod val="50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307746" y="4361279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268880" y="4054000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800" b="1" dirty="0" smtClean="0">
                <a:solidFill>
                  <a:schemeClr val="accent1">
                    <a:lumMod val="50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ผู้ขอรับการประเมิน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1" y="1214689"/>
            <a:ext cx="12192000" cy="709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 rot="2728141">
            <a:off x="3145366" y="5433565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400" b="1" dirty="0" smtClean="0"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ปีการศึกษา </a:t>
            </a:r>
            <a:r>
              <a:rPr lang="en-US" sz="2400" b="1" dirty="0" smtClean="0"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2564</a:t>
            </a:r>
            <a:endParaRPr lang="en-US" sz="2400" b="1" dirty="0">
              <a:solidFill>
                <a:schemeClr val="tx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41" name="Picture 3" descr="à¸à¸¥à¸à¸²à¸£à¸à¹à¸à¸«à¸²à¸£à¸¹à¸à¸ à¸²à¸à¸ªà¸³à¸«à¸£à¸±à¸ à¸ªà¸à¸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00" l="0" r="100000">
                        <a14:foregroundMark x1="27287" y1="48618" x2="37994" y2="39709"/>
                        <a14:foregroundMark x1="64917" y1="39382" x2="78638" y2="47891"/>
                        <a14:foregroundMark x1="22193" y1="72109" x2="47141" y2="85636"/>
                        <a14:foregroundMark x1="64917" y1="80982" x2="78638" y2="73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853" y="128284"/>
            <a:ext cx="709932" cy="10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สี่เหลี่ยมผืนผ้า 41"/>
          <p:cNvSpPr/>
          <p:nvPr/>
        </p:nvSpPr>
        <p:spPr>
          <a:xfrm rot="2671443">
            <a:off x="6099597" y="3813067"/>
            <a:ext cx="2622523" cy="273290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กล่องข้อความ 3"/>
          <p:cNvSpPr txBox="1"/>
          <p:nvPr/>
        </p:nvSpPr>
        <p:spPr>
          <a:xfrm>
            <a:off x="-670094" y="2006525"/>
            <a:ext cx="8017270" cy="1323439"/>
          </a:xfrm>
          <a:prstGeom prst="rect">
            <a:avLst/>
          </a:prstGeom>
          <a:noFill/>
          <a:ln>
            <a:noFill/>
          </a:ln>
          <a:effectLst>
            <a:glow rad="9652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รายงานผลการปฏิบัติงาน </a:t>
            </a:r>
          </a:p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ภาคเรียนที่ 1 ปีการศึกษา 2564 </a:t>
            </a: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-346517" y="1220766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 b="1" dirty="0">
              <a:solidFill>
                <a:schemeClr val="tx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63" y="4336134"/>
            <a:ext cx="1773866" cy="1328688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44671" y="5109911"/>
            <a:ext cx="4865627" cy="1406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โรงเรียนนาเชือกพิทยาสรรค์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709829" y="6043120"/>
            <a:ext cx="348121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 flipH="1">
            <a:off x="44671" y="6179322"/>
            <a:ext cx="388021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xmlns="" id="{B38208E6-BEC4-134A-8D43-E3680CA4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522" y="267598"/>
            <a:ext cx="1855188" cy="66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71" y="225240"/>
            <a:ext cx="4876800" cy="325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33" y="2900574"/>
            <a:ext cx="5535299" cy="379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61" y="2929516"/>
            <a:ext cx="3610760" cy="3181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4" y="2873667"/>
            <a:ext cx="3482936" cy="265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85" y="854325"/>
            <a:ext cx="3802723" cy="253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57114" y="440185"/>
            <a:ext cx="3574240" cy="238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024251" y="399127"/>
            <a:ext cx="4667945" cy="40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3.ด้าน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การพัฒนาตนเองและพัฒนาวิชาชีพ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-1263002" y="6124854"/>
            <a:ext cx="9116646" cy="702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3.1 พัฒนาตนเองและมีการขยายผลต่อผู้อื่น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27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94" y="1102661"/>
            <a:ext cx="4023464" cy="2846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29" y="3767562"/>
            <a:ext cx="4020106" cy="289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11" y="3345788"/>
            <a:ext cx="3767788" cy="258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4" y="3141254"/>
            <a:ext cx="3482936" cy="2455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23" y="674417"/>
            <a:ext cx="3802723" cy="268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79119" y="554907"/>
            <a:ext cx="3605992" cy="254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024251" y="399127"/>
            <a:ext cx="4667945" cy="40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3.ด้าน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การพัฒนาตนเองและพัฒนาวิชาชีพ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sp>
        <p:nvSpPr>
          <p:cNvPr id="19" name="สี่เหลี่ยมผืนผ้า 18"/>
          <p:cNvSpPr/>
          <p:nvPr/>
        </p:nvSpPr>
        <p:spPr>
          <a:xfrm>
            <a:off x="-1263002" y="6124854"/>
            <a:ext cx="9116646" cy="702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3.2 พัฒนาวิชาชีพส่งผลให้ตนเองได้รับใบประกาศ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67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94" y="1102661"/>
            <a:ext cx="4023464" cy="2846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33" y="2337331"/>
            <a:ext cx="7411875" cy="453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5" y="2746051"/>
            <a:ext cx="4337972" cy="319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48" y="-256678"/>
            <a:ext cx="7463746" cy="413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51157" y="54747"/>
            <a:ext cx="4366710" cy="3059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383890">
            <a:off x="6024251" y="399127"/>
            <a:ext cx="4667945" cy="40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3.ด้าน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การพัฒนาตนเองและพัฒนาวิชาชีพ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sp>
        <p:nvSpPr>
          <p:cNvPr id="19" name="สี่เหลี่ยมผืนผ้า 18"/>
          <p:cNvSpPr/>
          <p:nvPr/>
        </p:nvSpPr>
        <p:spPr>
          <a:xfrm>
            <a:off x="-921808" y="6155353"/>
            <a:ext cx="9116646" cy="702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3.3 พัฒนาวิชาชีพส่งผลให้นักเรียนได้รับใบประกาศหรือรางวัล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80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2" y="2999225"/>
            <a:ext cx="4146686" cy="293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03" y="879063"/>
            <a:ext cx="4395303" cy="289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86" y="3059920"/>
            <a:ext cx="3965094" cy="333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41" y="3543064"/>
            <a:ext cx="4374155" cy="325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09" y="-1303412"/>
            <a:ext cx="3465785" cy="461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2200" y="16041"/>
            <a:ext cx="4128147" cy="309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sp>
        <p:nvSpPr>
          <p:cNvPr id="19" name="สี่เหลี่ยมผืนผ้า 18"/>
          <p:cNvSpPr/>
          <p:nvPr/>
        </p:nvSpPr>
        <p:spPr>
          <a:xfrm>
            <a:off x="-770102" y="6135305"/>
            <a:ext cx="9116646" cy="702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4.1 งานในกลุ่มบริหารงานกิจการนักเรียน ได้รับหน้าที่ งานจราจร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 rot="383890">
            <a:off x="6507981" y="251539"/>
            <a:ext cx="421910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๔. </a:t>
            </a:r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งานอื่นที่ได้รับมอบหมาย</a:t>
            </a:r>
          </a:p>
        </p:txBody>
      </p:sp>
    </p:spTree>
    <p:extLst>
      <p:ext uri="{BB962C8B-B14F-4D97-AF65-F5344CB8AC3E}">
        <p14:creationId xmlns:p14="http://schemas.microsoft.com/office/powerpoint/2010/main" val="25802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8" y="2957676"/>
            <a:ext cx="3912321" cy="293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25" y="768618"/>
            <a:ext cx="5356716" cy="328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46" y="3021730"/>
            <a:ext cx="4661436" cy="342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55" y="3618320"/>
            <a:ext cx="4936927" cy="380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6"/>
          <a:stretch/>
        </p:blipFill>
        <p:spPr>
          <a:xfrm rot="10800000" flipH="1" flipV="1">
            <a:off x="232200" y="68856"/>
            <a:ext cx="6661691" cy="308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sp>
        <p:nvSpPr>
          <p:cNvPr id="19" name="สี่เหลี่ยมผืนผ้า 18"/>
          <p:cNvSpPr/>
          <p:nvPr/>
        </p:nvSpPr>
        <p:spPr>
          <a:xfrm>
            <a:off x="-602354" y="6239043"/>
            <a:ext cx="9116646" cy="702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4.1 งานในกลุ่มบริหารงานกิจการนักเรียน ได้รับหน้าที่ เวรประจำวัน</a:t>
            </a:r>
            <a:endParaRPr lang="th-TH" sz="32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 rot="383890">
            <a:off x="6507981" y="251539"/>
            <a:ext cx="421910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๔. </a:t>
            </a:r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งานอื่นที่ได้รับมอบหมาย</a:t>
            </a:r>
          </a:p>
        </p:txBody>
      </p:sp>
    </p:spTree>
    <p:extLst>
      <p:ext uri="{BB962C8B-B14F-4D97-AF65-F5344CB8AC3E}">
        <p14:creationId xmlns:p14="http://schemas.microsoft.com/office/powerpoint/2010/main" val="42153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t="55564" r="13017" b="8161"/>
          <a:stretch/>
        </p:blipFill>
        <p:spPr>
          <a:xfrm>
            <a:off x="767071" y="229906"/>
            <a:ext cx="4900789" cy="57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28" y="2945151"/>
            <a:ext cx="4449883" cy="3216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63" y="828581"/>
            <a:ext cx="4341754" cy="325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97420" y="416913"/>
            <a:ext cx="4128147" cy="282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43" y="3506221"/>
            <a:ext cx="3913204" cy="293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สี่เหลี่ยมผืนผ้า 18"/>
          <p:cNvSpPr/>
          <p:nvPr/>
        </p:nvSpPr>
        <p:spPr>
          <a:xfrm>
            <a:off x="0" y="6166655"/>
            <a:ext cx="12192000" cy="7026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4.1 งานในกลุ่มบริหารงานบุคคลและส่งเสริมคุณธรรม ได้รับหน้าที่ งานส่งเสริมประชาธิปไตยในโรงเรียน</a:t>
            </a:r>
            <a:endParaRPr lang="th-TH" sz="28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 rot="383890">
            <a:off x="6507981" y="251539"/>
            <a:ext cx="421910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๔. </a:t>
            </a:r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งานอื่นที่ได้รับมอบหมาย</a:t>
            </a:r>
          </a:p>
        </p:txBody>
      </p:sp>
    </p:spTree>
    <p:extLst>
      <p:ext uri="{BB962C8B-B14F-4D97-AF65-F5344CB8AC3E}">
        <p14:creationId xmlns:p14="http://schemas.microsoft.com/office/powerpoint/2010/main" val="8926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1" b="39408"/>
          <a:stretch/>
        </p:blipFill>
        <p:spPr>
          <a:xfrm>
            <a:off x="-2269066" y="579553"/>
            <a:ext cx="14381424" cy="242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54" y="568852"/>
            <a:ext cx="4289020" cy="3216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41" y="1179375"/>
            <a:ext cx="4340775" cy="325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19346" y="3596126"/>
            <a:ext cx="4128147" cy="282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75" y="3912398"/>
            <a:ext cx="3913204" cy="2608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สี่เหลี่ยมผืนผ้า 18"/>
          <p:cNvSpPr/>
          <p:nvPr/>
        </p:nvSpPr>
        <p:spPr>
          <a:xfrm>
            <a:off x="0" y="6166655"/>
            <a:ext cx="12192000" cy="7026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4.1 งานในกลุ่มบริหารงานบุคคลและส่งเสริมคุณธรรม ได้รับหน้าที่ งานส่งเสริมประชาธิปไตยในโรงเรียน</a:t>
            </a:r>
            <a:endParaRPr lang="th-TH" sz="28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 rot="383890">
            <a:off x="6507981" y="251539"/>
            <a:ext cx="421910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๔. </a:t>
            </a:r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งานอื่นที่ได้รับมอบหมาย</a:t>
            </a:r>
          </a:p>
        </p:txBody>
      </p:sp>
    </p:spTree>
    <p:extLst>
      <p:ext uri="{BB962C8B-B14F-4D97-AF65-F5344CB8AC3E}">
        <p14:creationId xmlns:p14="http://schemas.microsoft.com/office/powerpoint/2010/main" val="1058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3"/>
          <a:stretch/>
        </p:blipFill>
        <p:spPr>
          <a:xfrm>
            <a:off x="-1110172" y="1470948"/>
            <a:ext cx="6537737" cy="4413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1" b="39408"/>
          <a:stretch/>
        </p:blipFill>
        <p:spPr>
          <a:xfrm>
            <a:off x="-2269066" y="579553"/>
            <a:ext cx="14381424" cy="242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58" y="581753"/>
            <a:ext cx="4289020" cy="3216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89" y="1101311"/>
            <a:ext cx="4340775" cy="319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872627" y="3542412"/>
            <a:ext cx="4128147" cy="275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sp>
        <p:nvSpPr>
          <p:cNvPr id="19" name="สี่เหลี่ยมผืนผ้า 18"/>
          <p:cNvSpPr/>
          <p:nvPr/>
        </p:nvSpPr>
        <p:spPr>
          <a:xfrm>
            <a:off x="0" y="6166655"/>
            <a:ext cx="12192000" cy="7026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4.2 งานในกลุ่มสาระได้รับหน้าที่ งานโรงเรียนวิถีพุทธและผู้ดูระบบ </a:t>
            </a:r>
            <a:r>
              <a:rPr lang="th-TH" sz="2800" b="1" dirty="0" err="1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To</a:t>
            </a:r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800" b="1" dirty="0" err="1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School</a:t>
            </a:r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ของกลุ่มสาระฯ</a:t>
            </a:r>
            <a:endParaRPr lang="th-TH" sz="28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 rot="383890">
            <a:off x="6507981" y="251539"/>
            <a:ext cx="421910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๔. </a:t>
            </a:r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งานอื่นที่ได้รับมอบหมาย</a:t>
            </a: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216348" y="3474089"/>
            <a:ext cx="4128146" cy="275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4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68" y="2644702"/>
            <a:ext cx="5886683" cy="4413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3" y="48822"/>
            <a:ext cx="4244067" cy="318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34" y="539898"/>
            <a:ext cx="4289020" cy="3216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3" y="1231167"/>
            <a:ext cx="4340775" cy="2757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964579" y="3627590"/>
            <a:ext cx="4128147" cy="274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4169" y="325954"/>
            <a:ext cx="1168189" cy="875138"/>
          </a:xfrm>
          <a:prstGeom prst="rect">
            <a:avLst/>
          </a:prstGeom>
        </p:spPr>
      </p:pic>
      <p:sp>
        <p:nvSpPr>
          <p:cNvPr id="19" name="สี่เหลี่ยมผืนผ้า 18"/>
          <p:cNvSpPr/>
          <p:nvPr/>
        </p:nvSpPr>
        <p:spPr>
          <a:xfrm>
            <a:off x="0" y="6166655"/>
            <a:ext cx="12192000" cy="7026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4.3 งานในระดับชั้นได้ทำหน้าที่ ผู้ช่วยเรขานุการและผู้ดูระบบ </a:t>
            </a:r>
            <a:r>
              <a:rPr lang="th-TH" sz="2800" b="1" dirty="0" err="1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To</a:t>
            </a:r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800" b="1" dirty="0" err="1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School</a:t>
            </a:r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ของระดับชั้นม.3</a:t>
            </a:r>
            <a:endParaRPr lang="th-TH" sz="28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 rot="383890">
            <a:off x="6507981" y="251539"/>
            <a:ext cx="4219104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๔. </a:t>
            </a:r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งานอื่นที่ได้รับมอบหมาย</a:t>
            </a: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316937" y="3588227"/>
            <a:ext cx="3672330" cy="275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90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73" y="-48966"/>
            <a:ext cx="5147522" cy="6858000"/>
          </a:xfrm>
          <a:prstGeom prst="rect">
            <a:avLst/>
          </a:prstGeom>
        </p:spPr>
      </p:pic>
      <p:sp>
        <p:nvSpPr>
          <p:cNvPr id="23" name="รูปแบบอิสระ 22"/>
          <p:cNvSpPr/>
          <p:nvPr/>
        </p:nvSpPr>
        <p:spPr>
          <a:xfrm>
            <a:off x="7216382" y="218015"/>
            <a:ext cx="1849975" cy="924987"/>
          </a:xfrm>
          <a:custGeom>
            <a:avLst/>
            <a:gdLst>
              <a:gd name="connsiteX0" fmla="*/ 924987 w 1849974"/>
              <a:gd name="connsiteY0" fmla="*/ 0 h 924987"/>
              <a:gd name="connsiteX1" fmla="*/ 1849974 w 1849974"/>
              <a:gd name="connsiteY1" fmla="*/ 924987 h 924987"/>
              <a:gd name="connsiteX2" fmla="*/ 0 w 1849974"/>
              <a:gd name="connsiteY2" fmla="*/ 924987 h 924987"/>
              <a:gd name="connsiteX3" fmla="*/ 924987 w 1849974"/>
              <a:gd name="connsiteY3" fmla="*/ 0 h 9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974" h="924987">
                <a:moveTo>
                  <a:pt x="924987" y="0"/>
                </a:moveTo>
                <a:lnTo>
                  <a:pt x="1849974" y="924987"/>
                </a:lnTo>
                <a:lnTo>
                  <a:pt x="0" y="924987"/>
                </a:lnTo>
                <a:lnTo>
                  <a:pt x="92498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รูปแบบอิสระ 21"/>
          <p:cNvSpPr/>
          <p:nvPr/>
        </p:nvSpPr>
        <p:spPr>
          <a:xfrm>
            <a:off x="6784367" y="5293895"/>
            <a:ext cx="2714004" cy="1357003"/>
          </a:xfrm>
          <a:custGeom>
            <a:avLst/>
            <a:gdLst>
              <a:gd name="connsiteX0" fmla="*/ 0 w 2714004"/>
              <a:gd name="connsiteY0" fmla="*/ 0 h 1357002"/>
              <a:gd name="connsiteX1" fmla="*/ 2714004 w 2714004"/>
              <a:gd name="connsiteY1" fmla="*/ 0 h 1357002"/>
              <a:gd name="connsiteX2" fmla="*/ 1357002 w 2714004"/>
              <a:gd name="connsiteY2" fmla="*/ 1357002 h 1357002"/>
              <a:gd name="connsiteX3" fmla="*/ 0 w 2714004"/>
              <a:gd name="connsiteY3" fmla="*/ 0 h 135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004" h="1357002">
                <a:moveTo>
                  <a:pt x="0" y="0"/>
                </a:moveTo>
                <a:lnTo>
                  <a:pt x="2714004" y="0"/>
                </a:lnTo>
                <a:lnTo>
                  <a:pt x="1357002" y="1357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รูปแบบอิสระ 20"/>
          <p:cNvSpPr/>
          <p:nvPr/>
        </p:nvSpPr>
        <p:spPr>
          <a:xfrm>
            <a:off x="0" y="0"/>
            <a:ext cx="12192000" cy="1143000"/>
          </a:xfrm>
          <a:custGeom>
            <a:avLst/>
            <a:gdLst>
              <a:gd name="connsiteX0" fmla="*/ 0 w 12192000"/>
              <a:gd name="connsiteY0" fmla="*/ 0 h 1143000"/>
              <a:gd name="connsiteX1" fmla="*/ 12192000 w 12192000"/>
              <a:gd name="connsiteY1" fmla="*/ 0 h 1143000"/>
              <a:gd name="connsiteX2" fmla="*/ 12192000 w 12192000"/>
              <a:gd name="connsiteY2" fmla="*/ 1143000 h 1143000"/>
              <a:gd name="connsiteX3" fmla="*/ 9066355 w 12192000"/>
              <a:gd name="connsiteY3" fmla="*/ 1143000 h 1143000"/>
              <a:gd name="connsiteX4" fmla="*/ 8141368 w 12192000"/>
              <a:gd name="connsiteY4" fmla="*/ 218013 h 1143000"/>
              <a:gd name="connsiteX5" fmla="*/ 7216381 w 12192000"/>
              <a:gd name="connsiteY5" fmla="*/ 1143000 h 1143000"/>
              <a:gd name="connsiteX6" fmla="*/ 0 w 12192000"/>
              <a:gd name="connsiteY6" fmla="*/ 1143000 h 1143000"/>
              <a:gd name="connsiteX7" fmla="*/ 0 w 12192000"/>
              <a:gd name="connsiteY7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3000">
                <a:moveTo>
                  <a:pt x="0" y="0"/>
                </a:moveTo>
                <a:lnTo>
                  <a:pt x="12192000" y="0"/>
                </a:lnTo>
                <a:lnTo>
                  <a:pt x="12192000" y="1143000"/>
                </a:lnTo>
                <a:lnTo>
                  <a:pt x="9066355" y="1143000"/>
                </a:lnTo>
                <a:lnTo>
                  <a:pt x="8141368" y="218013"/>
                </a:lnTo>
                <a:lnTo>
                  <a:pt x="7216381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รูปแบบอิสระ 18"/>
          <p:cNvSpPr/>
          <p:nvPr/>
        </p:nvSpPr>
        <p:spPr>
          <a:xfrm>
            <a:off x="0" y="5293895"/>
            <a:ext cx="12192000" cy="1575016"/>
          </a:xfrm>
          <a:custGeom>
            <a:avLst/>
            <a:gdLst>
              <a:gd name="connsiteX0" fmla="*/ 0 w 12192000"/>
              <a:gd name="connsiteY0" fmla="*/ 0 h 1575016"/>
              <a:gd name="connsiteX1" fmla="*/ 6784366 w 12192000"/>
              <a:gd name="connsiteY1" fmla="*/ 0 h 1575016"/>
              <a:gd name="connsiteX2" fmla="*/ 8141368 w 12192000"/>
              <a:gd name="connsiteY2" fmla="*/ 1357002 h 1575016"/>
              <a:gd name="connsiteX3" fmla="*/ 9498370 w 12192000"/>
              <a:gd name="connsiteY3" fmla="*/ 0 h 1575016"/>
              <a:gd name="connsiteX4" fmla="*/ 12192000 w 12192000"/>
              <a:gd name="connsiteY4" fmla="*/ 0 h 1575016"/>
              <a:gd name="connsiteX5" fmla="*/ 12192000 w 12192000"/>
              <a:gd name="connsiteY5" fmla="*/ 1575016 h 1575016"/>
              <a:gd name="connsiteX6" fmla="*/ 0 w 12192000"/>
              <a:gd name="connsiteY6" fmla="*/ 1575016 h 1575016"/>
              <a:gd name="connsiteX7" fmla="*/ 0 w 12192000"/>
              <a:gd name="connsiteY7" fmla="*/ 0 h 157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575016">
                <a:moveTo>
                  <a:pt x="0" y="0"/>
                </a:moveTo>
                <a:lnTo>
                  <a:pt x="6784366" y="0"/>
                </a:lnTo>
                <a:lnTo>
                  <a:pt x="8141368" y="1357002"/>
                </a:lnTo>
                <a:lnTo>
                  <a:pt x="9498370" y="0"/>
                </a:lnTo>
                <a:lnTo>
                  <a:pt x="12192000" y="0"/>
                </a:lnTo>
                <a:lnTo>
                  <a:pt x="12192000" y="1575016"/>
                </a:lnTo>
                <a:lnTo>
                  <a:pt x="0" y="157501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11181637" y="0"/>
            <a:ext cx="1010364" cy="6858000"/>
          </a:xfrm>
          <a:prstGeom prst="rect">
            <a:avLst/>
          </a:prstGeom>
          <a:solidFill>
            <a:srgbClr val="FFC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สี่เหลี่ยมผืนผ้า 24"/>
          <p:cNvSpPr/>
          <p:nvPr/>
        </p:nvSpPr>
        <p:spPr>
          <a:xfrm rot="2671443">
            <a:off x="5275500" y="2995996"/>
            <a:ext cx="2824952" cy="5798485"/>
          </a:xfrm>
          <a:prstGeom prst="rect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สี่เหลี่ยมผืนผ้า 25"/>
          <p:cNvSpPr/>
          <p:nvPr/>
        </p:nvSpPr>
        <p:spPr>
          <a:xfrm rot="2671443">
            <a:off x="6463449" y="3791707"/>
            <a:ext cx="2373799" cy="237342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8" name="ตัวเชื่อมต่อตรง 27"/>
          <p:cNvCxnSpPr/>
          <p:nvPr/>
        </p:nvCxnSpPr>
        <p:spPr>
          <a:xfrm flipV="1">
            <a:off x="8502316" y="3158604"/>
            <a:ext cx="3737811" cy="38131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 flipV="1">
            <a:off x="9839909" y="2159264"/>
            <a:ext cx="3737811" cy="38131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V="1">
            <a:off x="9498371" y="2658935"/>
            <a:ext cx="3737811" cy="38131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สี่เหลี่ยมผืนผ้า 30"/>
          <p:cNvSpPr/>
          <p:nvPr/>
        </p:nvSpPr>
        <p:spPr>
          <a:xfrm>
            <a:off x="-802916" y="2739796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8800" b="1" dirty="0" smtClean="0">
                <a:solidFill>
                  <a:schemeClr val="tx1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ขอขอบคุณครับ</a:t>
            </a:r>
            <a:endParaRPr lang="en-US" sz="8800" b="1" dirty="0">
              <a:solidFill>
                <a:schemeClr val="tx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-1039378" y="5156684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4400" b="1" dirty="0" smtClean="0">
                <a:solidFill>
                  <a:schemeClr val="bg1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นายนัฐพล หาญสำโรง</a:t>
            </a:r>
            <a:endParaRPr lang="en-US" sz="4400" b="1" dirty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998104" y="5884042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โรง</a:t>
            </a:r>
            <a:r>
              <a:rPr lang="th-TH" sz="4000" b="1" dirty="0" smtClean="0">
                <a:solidFill>
                  <a:schemeClr val="bg1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เรียนนาเชือกพิทยาสรรค์</a:t>
            </a:r>
            <a:endParaRPr lang="en-US" sz="4000" b="1" dirty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1" y="1214689"/>
            <a:ext cx="12192000" cy="709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7652584" y="5476630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600" b="1" dirty="0" smtClean="0"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2564</a:t>
            </a:r>
            <a:endParaRPr lang="en-US" sz="6600" b="1" dirty="0">
              <a:solidFill>
                <a:schemeClr val="tx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 rot="2671443">
            <a:off x="6099597" y="3813067"/>
            <a:ext cx="2622523" cy="273290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444" y="4065830"/>
            <a:ext cx="2258026" cy="1691579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=""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640" y="97242"/>
            <a:ext cx="694358" cy="992456"/>
          </a:xfrm>
          <a:prstGeom prst="rect">
            <a:avLst/>
          </a:prstGeom>
        </p:spPr>
      </p:pic>
      <p:pic>
        <p:nvPicPr>
          <p:cNvPr id="27" name="Picture 8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xmlns="" id="{B38208E6-BEC4-134A-8D43-E3680CA4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77" y="150722"/>
            <a:ext cx="1855188" cy="66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ด้านขนาน 16"/>
          <p:cNvSpPr/>
          <p:nvPr/>
        </p:nvSpPr>
        <p:spPr>
          <a:xfrm>
            <a:off x="4286245" y="-8023"/>
            <a:ext cx="5651341" cy="6858000"/>
          </a:xfrm>
          <a:prstGeom prst="parallelogram">
            <a:avLst>
              <a:gd name="adj" fmla="val 51498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สี่เหลี่ยมด้านขนาน 15"/>
          <p:cNvSpPr/>
          <p:nvPr/>
        </p:nvSpPr>
        <p:spPr>
          <a:xfrm>
            <a:off x="-2197768" y="1084845"/>
            <a:ext cx="9893967" cy="3643131"/>
          </a:xfrm>
          <a:prstGeom prst="parallelogram">
            <a:avLst>
              <a:gd name="adj" fmla="val 43408"/>
            </a:avLst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สี่เหลี่ยมด้านขนาน 3"/>
          <p:cNvSpPr/>
          <p:nvPr/>
        </p:nvSpPr>
        <p:spPr>
          <a:xfrm>
            <a:off x="-1343341" y="1171073"/>
            <a:ext cx="7668127" cy="3224463"/>
          </a:xfrm>
          <a:prstGeom prst="parallelogram">
            <a:avLst>
              <a:gd name="adj" fmla="val 4340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สี่เหลี่ยมด้านขนาน 4"/>
          <p:cNvSpPr/>
          <p:nvPr/>
        </p:nvSpPr>
        <p:spPr>
          <a:xfrm>
            <a:off x="-1752527" y="2151376"/>
            <a:ext cx="7668127" cy="4833477"/>
          </a:xfrm>
          <a:prstGeom prst="parallelogram">
            <a:avLst>
              <a:gd name="adj" fmla="val 43408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สี่เหลี่ยมด้านขนาน 5"/>
          <p:cNvSpPr/>
          <p:nvPr/>
        </p:nvSpPr>
        <p:spPr>
          <a:xfrm>
            <a:off x="4149970" y="1190071"/>
            <a:ext cx="10388732" cy="5370404"/>
          </a:xfrm>
          <a:prstGeom prst="parallelogram">
            <a:avLst>
              <a:gd name="adj" fmla="val 4340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362499" y="1149479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ข้อมูลส่วนตัวผู้ขอรับการประเมิน</a:t>
            </a:r>
            <a:endParaRPr 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277851" y="5152299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นายนัฐพล หาญสำโรง</a:t>
            </a:r>
            <a:br>
              <a:rPr lang="th-TH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</a:br>
            <a:endParaRPr 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1554331" y="2075691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เกิดเมื่อ </a:t>
            </a:r>
            <a:r>
              <a:rPr lang="en-US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19 </a:t>
            </a:r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มีนาคม </a:t>
            </a:r>
            <a:r>
              <a:rPr lang="en-US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2532</a:t>
            </a:r>
            <a:endParaRPr lang="en-US" sz="3200" b="1" dirty="0">
              <a:solidFill>
                <a:prstClr val="white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101350" y="2075691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ปัจจุบันอายุ </a:t>
            </a:r>
            <a:r>
              <a:rPr lang="en-US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32 </a:t>
            </a:r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ปี</a:t>
            </a:r>
            <a:endParaRPr lang="en-US" sz="3200" b="1" dirty="0">
              <a:solidFill>
                <a:prstClr val="white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18643" y="3405917"/>
            <a:ext cx="6914149" cy="658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อายุราชการ </a:t>
            </a:r>
            <a:r>
              <a:rPr lang="en-US" sz="3200" b="1" dirty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7</a:t>
            </a:r>
            <a:r>
              <a:rPr lang="en-US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</a:t>
            </a:r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ปี  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-1032245" y="2651710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รับราชการเมื่อ </a:t>
            </a:r>
            <a:r>
              <a:rPr lang="en-US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27 </a:t>
            </a:r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พฤษภาคม </a:t>
            </a:r>
            <a:r>
              <a:rPr lang="en-US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2557</a:t>
            </a:r>
            <a:endParaRPr lang="en-US" sz="3200" b="1" dirty="0">
              <a:solidFill>
                <a:prstClr val="white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-788381" y="1369955"/>
            <a:ext cx="7615990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58" y="-260046"/>
            <a:ext cx="4658471" cy="5305480"/>
          </a:xfrm>
          <a:prstGeom prst="rect">
            <a:avLst/>
          </a:prstGeom>
          <a:effectLst>
            <a:glow rad="215900">
              <a:schemeClr val="accent4">
                <a:lumMod val="40000"/>
                <a:lumOff val="60000"/>
                <a:alpha val="50000"/>
              </a:schemeClr>
            </a:glow>
            <a:softEdge rad="0"/>
          </a:effectLst>
        </p:spPr>
      </p:pic>
      <p:sp>
        <p:nvSpPr>
          <p:cNvPr id="19" name="สี่เหลี่ยมผืนผ้า 18"/>
          <p:cNvSpPr/>
          <p:nvPr/>
        </p:nvSpPr>
        <p:spPr>
          <a:xfrm>
            <a:off x="4899315" y="5518867"/>
            <a:ext cx="7615990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                 ครูกลุ่มสาระการเรียนรู้สังคมศึกษา ศาสนาและวัฒนธรรม</a:t>
            </a:r>
            <a:b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</a:br>
            <a: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โรงเรียนนาเชือกพิทยาสรรค์ สำนักงานเขตพื้นที่การศึกษามัธยมศึกษามหาสารคาม</a:t>
            </a:r>
            <a:endParaRPr 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-303265" y="5180310"/>
            <a:ext cx="8774052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             วุฒิการศึกษา</a:t>
            </a:r>
          </a:p>
          <a:p>
            <a:r>
              <a:rPr lang="th-TH" sz="2000" b="1" dirty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</a:t>
            </a:r>
            <a:r>
              <a:rPr lang="th-TH" sz="20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                ระดับปริญญาตรี สาขาสังคมศึกษา </a:t>
            </a:r>
            <a:br>
              <a:rPr lang="th-TH" sz="20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</a:br>
            <a:r>
              <a:rPr lang="th-TH" sz="20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                           </a:t>
            </a:r>
            <a:endParaRPr lang="en-US" sz="2000" b="1" dirty="0">
              <a:solidFill>
                <a:prstClr val="white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6697" y="5663639"/>
            <a:ext cx="8774052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0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            ระดับปริญญาโท สาขาการบริหารการศึกษา </a:t>
            </a:r>
            <a:br>
              <a:rPr lang="th-TH" sz="20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</a:br>
            <a:r>
              <a:rPr lang="th-TH" sz="20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                                  </a:t>
            </a:r>
            <a:endParaRPr lang="en-US" sz="2000" b="1" dirty="0">
              <a:solidFill>
                <a:prstClr val="white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6354" y="88481"/>
            <a:ext cx="1479089" cy="110804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157" y="130216"/>
            <a:ext cx="707197" cy="1018120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290310" y="3936809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ปัจจุบันเป็นข้าราชการ อันดับ </a:t>
            </a:r>
            <a:r>
              <a:rPr lang="th-TH" sz="3200" b="1" dirty="0" err="1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คศ</a:t>
            </a:r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.2</a:t>
            </a:r>
          </a:p>
          <a:p>
            <a:r>
              <a:rPr lang="th-TH" sz="3200" b="1" dirty="0" smtClean="0">
                <a:solidFill>
                  <a:prstClr val="white"/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ขั้น 26,620 บาท</a:t>
            </a:r>
            <a:endParaRPr lang="en-US" sz="3200" b="1" dirty="0">
              <a:solidFill>
                <a:prstClr val="white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1" name="Picture 8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xmlns="" id="{B38208E6-BEC4-134A-8D43-E3680CA4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505448"/>
            <a:ext cx="1855188" cy="66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ด้านขนาน 16"/>
          <p:cNvSpPr/>
          <p:nvPr/>
        </p:nvSpPr>
        <p:spPr>
          <a:xfrm>
            <a:off x="4286245" y="-8023"/>
            <a:ext cx="5651341" cy="6858000"/>
          </a:xfrm>
          <a:prstGeom prst="parallelogram">
            <a:avLst>
              <a:gd name="adj" fmla="val 51498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สี่เหลี่ยมด้านขนาน 15"/>
          <p:cNvSpPr/>
          <p:nvPr/>
        </p:nvSpPr>
        <p:spPr>
          <a:xfrm>
            <a:off x="-2197768" y="1084845"/>
            <a:ext cx="9893967" cy="3643131"/>
          </a:xfrm>
          <a:prstGeom prst="parallelogram">
            <a:avLst>
              <a:gd name="adj" fmla="val 43408"/>
            </a:avLst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สี่เหลี่ยมด้านขนาน 3"/>
          <p:cNvSpPr/>
          <p:nvPr/>
        </p:nvSpPr>
        <p:spPr>
          <a:xfrm>
            <a:off x="-2705549" y="1142275"/>
            <a:ext cx="7668127" cy="3224463"/>
          </a:xfrm>
          <a:prstGeom prst="parallelogram">
            <a:avLst>
              <a:gd name="adj" fmla="val 4340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สี่เหลี่ยมด้านขนาน 4"/>
          <p:cNvSpPr/>
          <p:nvPr/>
        </p:nvSpPr>
        <p:spPr>
          <a:xfrm>
            <a:off x="-3260226" y="1586759"/>
            <a:ext cx="7668127" cy="5425061"/>
          </a:xfrm>
          <a:prstGeom prst="parallelogram">
            <a:avLst>
              <a:gd name="adj" fmla="val 43408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สี่เหลี่ยมด้านขนาน 5"/>
          <p:cNvSpPr/>
          <p:nvPr/>
        </p:nvSpPr>
        <p:spPr>
          <a:xfrm>
            <a:off x="1839386" y="11813"/>
            <a:ext cx="14272520" cy="7285177"/>
          </a:xfrm>
          <a:prstGeom prst="parallelogram">
            <a:avLst>
              <a:gd name="adj" fmla="val 4340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3447094" y="99934"/>
            <a:ext cx="13078328" cy="808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หน้าที่และความรับผิดชอบ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811829" y="3007443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-746845" y="782172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 smtClean="0">
                <a:solidFill>
                  <a:schemeClr val="accent5">
                    <a:lumMod val="50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นายนัฐพล หาญสำโรง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918321" y="1656368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-1392332" y="2181560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-2290593" y="3603606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-1173583" y="3037979"/>
            <a:ext cx="691414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534817" y="738796"/>
            <a:ext cx="7615990" cy="534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สอนวิชาสังคมศึกษาฯ รหัส ส22101 ชั้นมัธยมศึกษาปีที่ 2/1 - 2/3     จำนวน 9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639" y="2086244"/>
            <a:ext cx="4206767" cy="4791040"/>
          </a:xfrm>
          <a:prstGeom prst="rect">
            <a:avLst/>
          </a:prstGeom>
        </p:spPr>
      </p:pic>
      <p:sp>
        <p:nvSpPr>
          <p:cNvPr id="19" name="สี่เหลี่ยมผืนผ้า 18"/>
          <p:cNvSpPr/>
          <p:nvPr/>
        </p:nvSpPr>
        <p:spPr>
          <a:xfrm>
            <a:off x="4526548" y="1182730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สอนวิชาหน้าที่พลเมือง </a:t>
            </a:r>
            <a:r>
              <a:rPr lang="th-TH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รหัส ส</a:t>
            </a:r>
            <a: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20233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ชั้นมัธยมศึกษาปีที่ 2/1 – 2/4    จำนวน 4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4533993" y="1640476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สอนวิชาหน้าที่พลเมือง </a:t>
            </a:r>
            <a:r>
              <a:rPr lang="th-TH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รหัส ส</a:t>
            </a:r>
            <a: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20235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ชั้นมัธยมศึกษาปีที่ 3/1 – 3/4    จำนวน 4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2915502" y="6283684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ที่ปรึกษาชั้นมัธยมศึกษาปีที่ 3/1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4546161" y="2062852"/>
            <a:ext cx="7733947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สอนวิชาหน้าที่พลเมือง </a:t>
            </a:r>
            <a:r>
              <a:rPr lang="th-TH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รหัส </a:t>
            </a:r>
            <a:r>
              <a:rPr lang="th-TH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ส30231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ชั้นมัธยมศึกษาปีที่ 4/3 - 4/4     จำนวน 2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4526254" y="2387548"/>
            <a:ext cx="7631468" cy="506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ชุมนุมเปิดโลกสังคม จำนวน 2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3515771" y="5586377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งานส่งเสริมกิจกรรมศูนย์ศิลปวัฒนธรรมท้องถิ่น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5263065" y="5921991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งานจราจรและรักษาดินแดน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5252054" y="5221460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งานส่งเสริม ประชาธิปไตยในโรงเรียน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2883405" y="4871843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งานส่งเสริมคุณธรรม จริยธรรม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2968453" y="4377042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u="sng" dirty="0" smtClean="0">
                <a:solidFill>
                  <a:schemeClr val="accent5">
                    <a:lumMod val="7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งานพิเศษที่ได้รับมอบหมาย</a:t>
            </a:r>
            <a:endParaRPr lang="en-US" sz="3200" b="1" u="sng" dirty="0">
              <a:solidFill>
                <a:schemeClr val="accent5">
                  <a:lumMod val="7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5480003" y="314569"/>
            <a:ext cx="7615990" cy="53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b="1" u="sng" dirty="0" smtClean="0">
                <a:solidFill>
                  <a:schemeClr val="accent5">
                    <a:lumMod val="7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งานด้านการสอน</a:t>
            </a:r>
            <a:endParaRPr lang="en-US" sz="3200" b="1" u="sng" dirty="0">
              <a:solidFill>
                <a:schemeClr val="accent5">
                  <a:lumMod val="7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2" y="20801"/>
            <a:ext cx="1348995" cy="1010587"/>
          </a:xfrm>
          <a:prstGeom prst="rect">
            <a:avLst/>
          </a:prstGeom>
        </p:spPr>
      </p:pic>
      <p:sp>
        <p:nvSpPr>
          <p:cNvPr id="33" name="สี่เหลี่ยมผืนผ้า 32"/>
          <p:cNvSpPr/>
          <p:nvPr/>
        </p:nvSpPr>
        <p:spPr>
          <a:xfrm>
            <a:off x="4534296" y="2781160"/>
            <a:ext cx="7631468" cy="506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กิจกรรมรักษาดินแดน จำนวน 1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4518515" y="3186884"/>
            <a:ext cx="7631468" cy="506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กิจกรรมสวดมนต์  จำนวน 1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4534296" y="3580948"/>
            <a:ext cx="7631468" cy="506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กิจกรรม 5 ส  จำนวน 1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4526254" y="3934254"/>
            <a:ext cx="7631468" cy="506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- สอนเสริม </a:t>
            </a:r>
            <a:r>
              <a:rPr lang="th-TH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NT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 จำนวน 1 ชม.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533806" y="3380281"/>
            <a:ext cx="4616177" cy="763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cs typeface="+mj-cs"/>
              </a:rPr>
              <a:t>รวมชั่วโมงการสอน 25 ชั่วโมง/สัปดาห์</a:t>
            </a:r>
            <a:endParaRPr lang="th-TH" sz="32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83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รูปห้าเหลี่ยม 5"/>
          <p:cNvSpPr/>
          <p:nvPr/>
        </p:nvSpPr>
        <p:spPr>
          <a:xfrm>
            <a:off x="4985085" y="2850866"/>
            <a:ext cx="6765334" cy="1121297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รูปห้าเหลี่ยม 6"/>
          <p:cNvSpPr/>
          <p:nvPr/>
        </p:nvSpPr>
        <p:spPr>
          <a:xfrm>
            <a:off x="5306090" y="4244860"/>
            <a:ext cx="6239916" cy="108824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46359" y="0"/>
            <a:ext cx="160421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482" y="0"/>
            <a:ext cx="4958515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091076" y="21422"/>
            <a:ext cx="2327701" cy="685800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รูปห้าเหลี่ยม 4"/>
          <p:cNvSpPr/>
          <p:nvPr/>
        </p:nvSpPr>
        <p:spPr>
          <a:xfrm>
            <a:off x="5550569" y="1437000"/>
            <a:ext cx="6481010" cy="1251284"/>
          </a:xfrm>
          <a:prstGeom prst="homePlat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718273" y="185093"/>
            <a:ext cx="6078524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การประเมิน</a:t>
            </a:r>
            <a:r>
              <a:rPr lang="th-TH" sz="32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ประสิทธิภาพ</a:t>
            </a:r>
          </a:p>
          <a:p>
            <a:pPr algn="ctr"/>
            <a:r>
              <a:rPr lang="th-TH" sz="32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และ</a:t>
            </a:r>
            <a:r>
              <a:rPr lang="th-TH" sz="32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ประสิทธิผลการปฏิบัติงาน</a:t>
            </a:r>
            <a:endParaRPr lang="en-US" sz="54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cs typeface="ThaiSans Neue UltLt" panose="02000000000000000000" pitchFamily="50" charset="-34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912745" y="450966"/>
            <a:ext cx="65" cy="46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 Titling MT" panose="02020502060505020804" pitchFamily="18" charset="0"/>
              </a:rPr>
              <a:t/>
            </a:r>
            <a:b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 Titling MT" panose="02020502060505020804" pitchFamily="18" charset="0"/>
              </a:rPr>
            </a:b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 Titling MT" panose="02020502060505020804" pitchFamily="18" charset="0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5418777" y="1567023"/>
            <a:ext cx="4769269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1.1.</a:t>
            </a:r>
            <a:r>
              <a:rPr lang="th-TH" sz="3200" dirty="0">
                <a:solidFill>
                  <a:srgbClr val="222222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ด้านการจัดการเรียนการสอน</a:t>
            </a:r>
            <a:endParaRPr lang="th-TH" sz="3200" b="1" dirty="0" smtClean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6168189" y="1709027"/>
            <a:ext cx="4411581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4000" b="1" dirty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5146003" y="2500177"/>
            <a:ext cx="4411581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th-TH" sz="4400" b="1" dirty="0" smtClean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5664366" y="3054106"/>
            <a:ext cx="4411581" cy="1022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4000" b="1" dirty="0">
              <a:solidFill>
                <a:schemeClr val="bg1"/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5830009" y="4371581"/>
            <a:ext cx="5393851" cy="991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th-TH" sz="3200" b="1" dirty="0" smtClean="0">
                <a:solidFill>
                  <a:srgbClr val="644C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1.๓. ด้าน</a:t>
            </a:r>
            <a:r>
              <a:rPr lang="th-TH" sz="3200" b="1" dirty="0">
                <a:solidFill>
                  <a:srgbClr val="644C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การพัฒนาตนเองและพัฒนาวิชาชีพ</a:t>
            </a:r>
            <a:r>
              <a:rPr lang="th-TH" dirty="0">
                <a:solidFill>
                  <a:srgbClr val="222222"/>
                </a:solidFill>
                <a:latin typeface="Verdana" panose="020B0604030504040204" pitchFamily="34" charset="0"/>
              </a:rPr>
              <a:t/>
            </a:r>
            <a:br>
              <a:rPr lang="th-TH" dirty="0">
                <a:solidFill>
                  <a:srgbClr val="222222"/>
                </a:solidFill>
                <a:latin typeface="Verdana" panose="020B0604030504040204" pitchFamily="34" charset="0"/>
              </a:rPr>
            </a:br>
            <a:endParaRPr lang="th-TH" dirty="0">
              <a:solidFill>
                <a:srgbClr val="222222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5826083" y="3416504"/>
            <a:ext cx="5266864" cy="552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๑.๒.  </a:t>
            </a:r>
            <a:r>
              <a:rPr lang="th-TH" sz="3200" b="1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ด้านการบริหารจัดการชั้นเรียน</a:t>
            </a:r>
            <a:r>
              <a:rPr lang="th-TH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en-US" sz="40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792282" y="0"/>
            <a:ext cx="6342851" cy="715265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5554851" y="21422"/>
            <a:ext cx="6718636" cy="131631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5834304" y="4891067"/>
            <a:ext cx="65" cy="46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haiSans Neue ExtBd" pitchFamily="50" charset="-34"/>
                <a:cs typeface="ThaiSans Neue ExtBd" pitchFamily="50" charset="-34"/>
              </a:rPr>
              <a:t/>
            </a:r>
            <a:br>
              <a:rPr kumimoji="0" lang="en-US" altLang="en-US" sz="1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haiSans Neue ExtBd" pitchFamily="50" charset="-34"/>
                <a:cs typeface="ThaiSans Neue ExtBd" pitchFamily="50" charset="-34"/>
              </a:rPr>
            </a:br>
            <a:endParaRPr kumimoji="0" lang="en-US" altLang="en-US" sz="18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haiSans Neue ExtBd" pitchFamily="50" charset="-34"/>
              <a:cs typeface="ThaiSans Neue ExtBd" pitchFamily="50" charset="-34"/>
            </a:endParaRPr>
          </a:p>
        </p:txBody>
      </p:sp>
      <p:pic>
        <p:nvPicPr>
          <p:cNvPr id="44" name="Picture 12">
            <a:extLst>
              <a:ext uri="{FF2B5EF4-FFF2-40B4-BE49-F238E27FC236}">
                <a16:creationId xmlns="" xmlns:a16="http://schemas.microsoft.com/office/drawing/2014/main" id="{046ED3BA-0BA3-B340-B6D5-2B93EF4B2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26" y="2719932"/>
            <a:ext cx="2262246" cy="1679927"/>
          </a:xfrm>
          <a:prstGeom prst="rect">
            <a:avLst/>
          </a:prstGeom>
          <a:ln w="38100">
            <a:solidFill>
              <a:schemeClr val="bg2">
                <a:lumMod val="90000"/>
              </a:schemeClr>
            </a:solidFill>
          </a:ln>
        </p:spPr>
      </p:pic>
      <p:pic>
        <p:nvPicPr>
          <p:cNvPr id="4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26" y="5061295"/>
            <a:ext cx="2267735" cy="1513005"/>
          </a:xfrm>
          <a:prstGeom prst="rect">
            <a:avLst/>
          </a:prstGeom>
          <a:ln w="38100">
            <a:solidFill>
              <a:schemeClr val="bg2">
                <a:lumMod val="90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507" y="5605803"/>
            <a:ext cx="5686001" cy="1062604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5923126" y="5636527"/>
            <a:ext cx="4858603" cy="83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32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๑.๔. งาน</a:t>
            </a:r>
            <a:r>
              <a:rPr lang="th-TH" sz="32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อื่นที่ได้รับมอบหมาย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94" y="341320"/>
            <a:ext cx="2334186" cy="1750640"/>
          </a:xfrm>
          <a:prstGeom prst="rect">
            <a:avLst/>
          </a:prstGeom>
          <a:ln w="38100">
            <a:solidFill>
              <a:schemeClr val="bg2">
                <a:lumMod val="90000"/>
              </a:schemeClr>
            </a:solidFill>
          </a:ln>
        </p:spPr>
      </p:pic>
      <p:pic>
        <p:nvPicPr>
          <p:cNvPr id="24" name="Picture 8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xmlns="" id="{B38208E6-BEC4-134A-8D43-E3680CA4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49" y="9857"/>
            <a:ext cx="1855188" cy="66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9762" y="46700"/>
            <a:ext cx="1640657" cy="12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58" y="1122484"/>
            <a:ext cx="4876800" cy="275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72" y="3711813"/>
            <a:ext cx="4625317" cy="385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620" y="3728685"/>
            <a:ext cx="4001096" cy="286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86" y="417596"/>
            <a:ext cx="3683791" cy="343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2" y="1730425"/>
            <a:ext cx="3391476" cy="392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79184" y="192607"/>
            <a:ext cx="3606944" cy="174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432614">
            <a:off x="7067883" y="219338"/>
            <a:ext cx="4414671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lang="th-TH" sz="44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b="1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000" b="1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32550">
            <a:off x="70859" y="5765418"/>
            <a:ext cx="8256837" cy="121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1.1 การสร้างหรือการนำแผนการเรียนรู้ในบ้าน E-</a:t>
            </a:r>
            <a:r>
              <a:rPr lang="th-TH" sz="2400" b="1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Learning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จากการวิเคราะห์และพัฒนาหลักสูตร</a:t>
            </a:r>
            <a:endParaRPr lang="th-TH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55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81" y="-506650"/>
            <a:ext cx="4144832" cy="525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13" y="3052553"/>
            <a:ext cx="3829748" cy="539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r="13382"/>
          <a:stretch/>
        </p:blipFill>
        <p:spPr>
          <a:xfrm>
            <a:off x="7279668" y="4007103"/>
            <a:ext cx="5044260" cy="275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65" y="417596"/>
            <a:ext cx="4203135" cy="2778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2" y="1730425"/>
            <a:ext cx="3391476" cy="392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79184" y="192607"/>
            <a:ext cx="3606944" cy="174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432614">
            <a:off x="7067883" y="219338"/>
            <a:ext cx="4414671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0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32550">
            <a:off x="-181991" y="5764905"/>
            <a:ext cx="8256837" cy="121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1.2 การจัดการเรียนรู้ ทางไกลและการกำกับติดตามการสอนเพื่อคุณภาพผู้เรียน</a:t>
            </a:r>
            <a:endParaRPr lang="th-TH" sz="28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18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866509" y="3618320"/>
            <a:ext cx="6288318" cy="379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69" y="479682"/>
            <a:ext cx="6206021" cy="364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2" y="3165927"/>
            <a:ext cx="5708456" cy="3311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5622" y="110860"/>
            <a:ext cx="5603923" cy="3662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 rot="432614">
            <a:off x="7067883" y="219338"/>
            <a:ext cx="4414671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0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ด้านการจัดการเรียนการสอน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32550">
            <a:off x="-181991" y="5764905"/>
            <a:ext cx="8256837" cy="121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1.2 การจัดการเรียนรู้ ทางไกลและการกำกับติดตามการสอนเพื่อคุณภาพผู้เรียน</a:t>
            </a:r>
            <a:endParaRPr lang="th-TH" sz="2800" b="1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21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80" y="736170"/>
            <a:ext cx="4497941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02" y="3742350"/>
            <a:ext cx="4752697" cy="346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 b="18962"/>
          <a:stretch/>
        </p:blipFill>
        <p:spPr>
          <a:xfrm>
            <a:off x="3668892" y="3068955"/>
            <a:ext cx="3897788" cy="353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/>
          <a:stretch/>
        </p:blipFill>
        <p:spPr>
          <a:xfrm>
            <a:off x="257272" y="2959788"/>
            <a:ext cx="3647254" cy="286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4" b="5751"/>
          <a:stretch/>
        </p:blipFill>
        <p:spPr>
          <a:xfrm>
            <a:off x="3768457" y="600478"/>
            <a:ext cx="3798224" cy="269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3993" y="-322196"/>
            <a:ext cx="3526658" cy="337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-4" y="0"/>
            <a:ext cx="401057" cy="563850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ามเหลี่ยมมุมฉาก 9"/>
          <p:cNvSpPr/>
          <p:nvPr/>
        </p:nvSpPr>
        <p:spPr>
          <a:xfrm>
            <a:off x="0" y="5213684"/>
            <a:ext cx="12191999" cy="164431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-3" y="16041"/>
            <a:ext cx="12192002" cy="165233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สามเหลี่ยมมุมฉาก 3"/>
          <p:cNvSpPr/>
          <p:nvPr/>
        </p:nvSpPr>
        <p:spPr>
          <a:xfrm flipH="1" flipV="1">
            <a:off x="-3" y="-5"/>
            <a:ext cx="12192002" cy="1395667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ามเหลี่ยมมุมฉาก 5"/>
          <p:cNvSpPr/>
          <p:nvPr/>
        </p:nvSpPr>
        <p:spPr>
          <a:xfrm>
            <a:off x="-1" y="5638508"/>
            <a:ext cx="11662611" cy="123553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38800" y="1550008"/>
            <a:ext cx="6914149" cy="413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defRPr/>
            </a:pP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358764">
            <a:off x="274709" y="5391642"/>
            <a:ext cx="4427815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>
                    <a:lumMod val="65000"/>
                  </a:prstClr>
                </a:solidFill>
                <a:latin typeface="ThaiSans Neue UltLt" panose="02000000000000000000" pitchFamily="50" charset="-34"/>
                <a:cs typeface="ThaiSans Neue UltLt" panose="02000000000000000000" pitchFamily="50" charset="-34"/>
              </a:rPr>
              <a:t>NUTTAPON  HANSUMRONR</a:t>
            </a:r>
            <a:endParaRPr lang="en-US" altLang="en-US" sz="2000" b="1" dirty="0" smtClean="0">
              <a:solidFill>
                <a:prstClr val="white">
                  <a:lumMod val="65000"/>
                </a:prstClr>
              </a:solidFill>
              <a:latin typeface="ThaiSans Neue UltLt" panose="02000000000000000000" pitchFamily="50" charset="-34"/>
              <a:cs typeface="ThaiSans Neue UltLt" panose="02000000000000000000" pitchFamily="50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62443" y="5951621"/>
            <a:ext cx="451479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#</a:t>
            </a:r>
            <a:r>
              <a:rPr lang="th-TH" sz="3600" dirty="0" smtClean="0"/>
              <a:t>วิชาหน้าที่พลเมืองครูนัฐพล</a:t>
            </a:r>
            <a:endParaRPr lang="th-TH" sz="3600" dirty="0"/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844" y="133139"/>
            <a:ext cx="1364777" cy="1022410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 rot="432614">
            <a:off x="6265768" y="230073"/>
            <a:ext cx="4414671" cy="5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lang="th-TH" sz="4400" b="1" dirty="0" smtClean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40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ด้านการจัดการเรียนการสอน</a:t>
            </a:r>
          </a:p>
        </p:txBody>
      </p:sp>
    </p:spTree>
    <p:extLst>
      <p:ext uri="{BB962C8B-B14F-4D97-AF65-F5344CB8AC3E}">
        <p14:creationId xmlns:p14="http://schemas.microsoft.com/office/powerpoint/2010/main" val="42342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2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ธีม2" id="{2882476E-D416-4564-949B-81363A12112A}" vid="{265B76B8-3A59-4699-87CD-EC58109E44FB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ธีม2</Template>
  <TotalTime>7577</TotalTime>
  <Words>921</Words>
  <Application>Microsoft Office PowerPoint</Application>
  <PresentationFormat>แบบจอกว้าง</PresentationFormat>
  <Paragraphs>152</Paragraphs>
  <Slides>29</Slides>
  <Notes>24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29</vt:i4>
      </vt:variant>
    </vt:vector>
  </HeadingPairs>
  <TitlesOfParts>
    <vt:vector size="43" baseType="lpstr">
      <vt:lpstr>Angsana New</vt:lpstr>
      <vt:lpstr>AngsanaUPC</vt:lpstr>
      <vt:lpstr>Arial</vt:lpstr>
      <vt:lpstr>Arial Black</vt:lpstr>
      <vt:lpstr>Calibri</vt:lpstr>
      <vt:lpstr>Calibri Light</vt:lpstr>
      <vt:lpstr>Cordia New</vt:lpstr>
      <vt:lpstr>Perpetua Titling MT</vt:lpstr>
      <vt:lpstr>TH SarabunIT๙</vt:lpstr>
      <vt:lpstr>TH SarabunPSK</vt:lpstr>
      <vt:lpstr>ThaiSans Neue ExtBd</vt:lpstr>
      <vt:lpstr>ThaiSans Neue UltLt</vt:lpstr>
      <vt:lpstr>Verdana</vt:lpstr>
      <vt:lpstr>ธีม2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282</cp:revision>
  <dcterms:created xsi:type="dcterms:W3CDTF">2018-09-25T10:58:55Z</dcterms:created>
  <dcterms:modified xsi:type="dcterms:W3CDTF">2021-09-14T15:23:13Z</dcterms:modified>
</cp:coreProperties>
</file>