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5" r:id="rId3"/>
    <p:sldId id="286" r:id="rId4"/>
    <p:sldId id="292" r:id="rId5"/>
    <p:sldId id="261" r:id="rId6"/>
    <p:sldId id="262" r:id="rId7"/>
    <p:sldId id="263" r:id="rId8"/>
    <p:sldId id="264" r:id="rId9"/>
    <p:sldId id="265" r:id="rId10"/>
    <p:sldId id="266" r:id="rId11"/>
    <p:sldId id="295" r:id="rId12"/>
    <p:sldId id="275" r:id="rId13"/>
    <p:sldId id="276" r:id="rId14"/>
    <p:sldId id="267" r:id="rId15"/>
    <p:sldId id="284" r:id="rId16"/>
    <p:sldId id="268" r:id="rId17"/>
    <p:sldId id="283" r:id="rId18"/>
    <p:sldId id="269" r:id="rId19"/>
    <p:sldId id="270" r:id="rId20"/>
    <p:sldId id="271" r:id="rId21"/>
    <p:sldId id="272" r:id="rId22"/>
    <p:sldId id="274" r:id="rId23"/>
    <p:sldId id="293" r:id="rId24"/>
    <p:sldId id="296" r:id="rId25"/>
    <p:sldId id="298" r:id="rId26"/>
    <p:sldId id="273" r:id="rId27"/>
    <p:sldId id="297" r:id="rId28"/>
    <p:sldId id="277" r:id="rId2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66FF33"/>
    <a:srgbClr val="CC0000"/>
    <a:srgbClr val="FF3300"/>
    <a:srgbClr val="FF3399"/>
    <a:srgbClr val="FF66CC"/>
    <a:srgbClr val="009900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21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838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184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550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585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289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423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485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741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184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625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115D-3B14-4321-85EA-E395C5D9EA04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B398F-A7A7-428C-9A23-185DC230963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47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17.jpg"/><Relationship Id="rId4" Type="http://schemas.microsoft.com/office/2007/relationships/hdphoto" Target="../media/hdphoto1.wdp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b.watch/4giB0NORoI/" TargetMode="External"/><Relationship Id="rId13" Type="http://schemas.openxmlformats.org/officeDocument/2006/relationships/hyperlink" Target="https://www.facebook.com/sapa.nachuakpit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fb.watch/4ginaNFokK/" TargetMode="External"/><Relationship Id="rId12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0.jpg"/><Relationship Id="rId5" Type="http://schemas.openxmlformats.org/officeDocument/2006/relationships/image" Target="../media/image3.png"/><Relationship Id="rId10" Type="http://schemas.openxmlformats.org/officeDocument/2006/relationships/image" Target="../media/image19.jpg"/><Relationship Id="rId4" Type="http://schemas.microsoft.com/office/2007/relationships/hdphoto" Target="../media/hdphoto1.wdp"/><Relationship Id="rId9" Type="http://schemas.openxmlformats.org/officeDocument/2006/relationships/image" Target="../media/image18.jpg"/><Relationship Id="rId1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hyperlink" Target="https://fb.watch/4gqbaHmlNS/" TargetMode="External"/><Relationship Id="rId12" Type="http://schemas.openxmlformats.org/officeDocument/2006/relationships/hyperlink" Target="https://www.facebook.com/%E0%B8%AA%E0%B8%A0%E0%B8%B2%E0%B9%80%E0%B8%94%E0%B9%87%E0%B8%81%E0%B9%81%E0%B8%A5%E0%B8%B0%E0%B9%80%E0%B8%A2%E0%B8%B2%E0%B8%A7%E0%B8%8A%E0%B8%99%E0%B8%AD%E0%B8%B3%E0%B9%80%E0%B8%A0%E0%B8%AD%E0%B8%99%E0%B8%B2%E0%B9%80%E0%B8%8A%E0%B8%B7%E0%B8%AD%E0%B8%81-104747061001687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5.jpg"/><Relationship Id="rId5" Type="http://schemas.openxmlformats.org/officeDocument/2006/relationships/image" Target="../media/image3.png"/><Relationship Id="rId10" Type="http://schemas.openxmlformats.org/officeDocument/2006/relationships/image" Target="../media/image24.jpg"/><Relationship Id="rId4" Type="http://schemas.microsoft.com/office/2007/relationships/hdphoto" Target="../media/hdphoto1.wdp"/><Relationship Id="rId9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fif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%E0%B8%8A%E0%B9%88%E0%B8%AD%E0%B8%AA%E0%B8%B0%E0%B8%AD%E0%B8%B2%E0%B8%94%E0%B8%95%E0%B9%89%E0%B8%B2%E0%B8%99%E0%B8%97%E0%B8%B8%E0%B8%88%E0%B8%A3%E0%B8%B4%E0%B8%95%E0%B9%82%E0%B8%A3%E0%B8%87%E0%B9%80%E0%B8%A3%E0%B8%B5%E0%B8%A2%E0%B8%99%E0%B8%99%E0%B8%B2%E0%B9%80%E0%B8%8A%E0%B8%B7%E0%B8%AD%E0%B8%81%E0%B8%9E%E0%B8%B4%E0%B8%97%E0%B8%A2%E0%B8%B2%E0%B8%AA%E0%B8%A3%E0%B8%A3%E0%B8%84%E0%B9%8C-101803471586044/?ref=page_internal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1.jpg"/><Relationship Id="rId5" Type="http://schemas.openxmlformats.org/officeDocument/2006/relationships/image" Target="../media/image3.png"/><Relationship Id="rId10" Type="http://schemas.openxmlformats.org/officeDocument/2006/relationships/image" Target="../media/image30.jpg"/><Relationship Id="rId4" Type="http://schemas.microsoft.com/office/2007/relationships/hdphoto" Target="../media/hdphoto1.wdp"/><Relationship Id="rId9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fif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%E0%B8%8A%E0%B9%88%E0%B8%AD%E0%B8%AA%E0%B8%B0%E0%B8%AD%E0%B8%B2%E0%B8%94%E0%B8%95%E0%B9%89%E0%B8%B2%E0%B8%99%E0%B8%97%E0%B8%B8%E0%B8%88%E0%B8%A3%E0%B8%B4%E0%B8%95%E0%B9%82%E0%B8%A3%E0%B8%87%E0%B9%80%E0%B8%A3%E0%B8%B5%E0%B8%A2%E0%B8%99%E0%B8%99%E0%B8%B2%E0%B9%80%E0%B8%8A%E0%B8%B7%E0%B8%AD%E0%B8%81%E0%B8%9E%E0%B8%B4%E0%B8%97%E0%B8%A2%E0%B8%B2%E0%B8%AA%E0%B8%A3%E0%B8%A3%E0%B8%84%E0%B9%8C-101803471586044/?ref=page_interna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33.JPG"/><Relationship Id="rId4" Type="http://schemas.microsoft.com/office/2007/relationships/hdphoto" Target="../media/hdphoto1.wdp"/><Relationship Id="rId9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png"/><Relationship Id="rId7" Type="http://schemas.openxmlformats.org/officeDocument/2006/relationships/image" Target="../media/image1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7.JPG"/><Relationship Id="rId5" Type="http://schemas.openxmlformats.org/officeDocument/2006/relationships/image" Target="../media/image3.png"/><Relationship Id="rId10" Type="http://schemas.openxmlformats.org/officeDocument/2006/relationships/image" Target="../media/image36.JPG"/><Relationship Id="rId4" Type="http://schemas.microsoft.com/office/2007/relationships/hdphoto" Target="../media/hdphoto1.wdp"/><Relationship Id="rId9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1.jpg"/><Relationship Id="rId5" Type="http://schemas.openxmlformats.org/officeDocument/2006/relationships/image" Target="../media/image3.png"/><Relationship Id="rId10" Type="http://schemas.openxmlformats.org/officeDocument/2006/relationships/image" Target="../media/image40.jpg"/><Relationship Id="rId4" Type="http://schemas.microsoft.com/office/2007/relationships/hdphoto" Target="../media/hdphoto1.wdp"/><Relationship Id="rId9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6.jpg"/><Relationship Id="rId5" Type="http://schemas.openxmlformats.org/officeDocument/2006/relationships/image" Target="../media/image3.png"/><Relationship Id="rId10" Type="http://schemas.openxmlformats.org/officeDocument/2006/relationships/image" Target="../media/image45.jpg"/><Relationship Id="rId4" Type="http://schemas.microsoft.com/office/2007/relationships/hdphoto" Target="../media/hdphoto1.wdp"/><Relationship Id="rId9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1.jpg"/><Relationship Id="rId5" Type="http://schemas.openxmlformats.org/officeDocument/2006/relationships/image" Target="../media/image3.png"/><Relationship Id="rId10" Type="http://schemas.openxmlformats.org/officeDocument/2006/relationships/image" Target="../media/image50.jpg"/><Relationship Id="rId4" Type="http://schemas.microsoft.com/office/2007/relationships/hdphoto" Target="../media/hdphoto1.wdp"/><Relationship Id="rId9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9.jpeg"/><Relationship Id="rId5" Type="http://schemas.openxmlformats.org/officeDocument/2006/relationships/image" Target="../media/image3.png"/><Relationship Id="rId10" Type="http://schemas.openxmlformats.org/officeDocument/2006/relationships/image" Target="../media/image58.jpeg"/><Relationship Id="rId4" Type="http://schemas.microsoft.com/office/2007/relationships/hdphoto" Target="../media/hdphoto1.wdp"/><Relationship Id="rId9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2.png"/><Relationship Id="rId7" Type="http://schemas.openxmlformats.org/officeDocument/2006/relationships/image" Target="../media/image60.jpg"/><Relationship Id="rId12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4.jpeg"/><Relationship Id="rId5" Type="http://schemas.openxmlformats.org/officeDocument/2006/relationships/image" Target="../media/image3.png"/><Relationship Id="rId10" Type="http://schemas.openxmlformats.org/officeDocument/2006/relationships/image" Target="../media/image63.jpg"/><Relationship Id="rId4" Type="http://schemas.microsoft.com/office/2007/relationships/hdphoto" Target="../media/hdphoto1.wdp"/><Relationship Id="rId9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pn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0.jpeg"/><Relationship Id="rId5" Type="http://schemas.openxmlformats.org/officeDocument/2006/relationships/image" Target="../media/image3.png"/><Relationship Id="rId10" Type="http://schemas.openxmlformats.org/officeDocument/2006/relationships/image" Target="../media/image69.jpeg"/><Relationship Id="rId4" Type="http://schemas.microsoft.com/office/2007/relationships/hdphoto" Target="../media/hdphoto1.wdp"/><Relationship Id="rId9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openxmlformats.org/officeDocument/2006/relationships/image" Target="../media/image2.png"/><Relationship Id="rId7" Type="http://schemas.openxmlformats.org/officeDocument/2006/relationships/image" Target="../media/image4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jfif"/><Relationship Id="rId4" Type="http://schemas.microsoft.com/office/2007/relationships/hdphoto" Target="../media/hdphoto1.wdp"/><Relationship Id="rId9" Type="http://schemas.openxmlformats.org/officeDocument/2006/relationships/image" Target="../media/image6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jfif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93398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58" y="118331"/>
            <a:ext cx="1024542" cy="146439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66" y="245058"/>
            <a:ext cx="1785853" cy="1337666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DA6D0A09-FFCE-41E3-94B4-4BB90517F865}"/>
              </a:ext>
            </a:extLst>
          </p:cNvPr>
          <p:cNvSpPr txBox="1"/>
          <p:nvPr/>
        </p:nvSpPr>
        <p:spPr>
          <a:xfrm>
            <a:off x="1589623" y="1417290"/>
            <a:ext cx="7151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รายงานผลการปฏิบัติงาน</a:t>
            </a:r>
          </a:p>
          <a:p>
            <a:pPr algn="ctr"/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กลุ่มงานส่งเสริมคุณธรรม จริยธรรม</a:t>
            </a:r>
          </a:p>
          <a:p>
            <a:pPr algn="ctr"/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ประจำปีการศึกษา 2563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1BA56DB-5789-41F0-BB69-7BFF220C82A8}"/>
              </a:ext>
            </a:extLst>
          </p:cNvPr>
          <p:cNvSpPr txBox="1"/>
          <p:nvPr/>
        </p:nvSpPr>
        <p:spPr>
          <a:xfrm>
            <a:off x="1087775" y="5137357"/>
            <a:ext cx="8155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กลุ่มบริหารงานบุคคลและส่งเสริมคุณธรรม จริยธรรม</a:t>
            </a:r>
          </a:p>
          <a:p>
            <a:pPr algn="ctr"/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โรงเรียนนาเชือกพิทยาสรรค์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B8694C0-D14A-4528-A1BC-03207E40148C}"/>
              </a:ext>
            </a:extLst>
          </p:cNvPr>
          <p:cNvSpPr txBox="1"/>
          <p:nvPr/>
        </p:nvSpPr>
        <p:spPr>
          <a:xfrm>
            <a:off x="662912" y="4121694"/>
            <a:ext cx="909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นางสุรางค์  ประทุมเมศ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ครูปฏิบัติหน้าที่ ผู้ช่วยผู้อำนวยการกลุ่มงานส่งเสริมคุณธรรม จริยธรรม</a:t>
            </a:r>
          </a:p>
        </p:txBody>
      </p:sp>
    </p:spTree>
    <p:extLst>
      <p:ext uri="{BB962C8B-B14F-4D97-AF65-F5344CB8AC3E}">
        <p14:creationId xmlns:p14="http://schemas.microsoft.com/office/powerpoint/2010/main" val="29563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35A5EFE-72E5-47C2-9FB9-C2ADB40DA276}"/>
              </a:ext>
            </a:extLst>
          </p:cNvPr>
          <p:cNvSpPr txBox="1"/>
          <p:nvPr/>
        </p:nvSpPr>
        <p:spPr>
          <a:xfrm>
            <a:off x="2666895" y="1195087"/>
            <a:ext cx="509218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ผลงานเชิงประจักษ์ด้านงานส่งเสริมประชาธิปไตยในโรงเรียน</a:t>
            </a:r>
            <a:endParaRPr lang="th-TH" sz="20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5D44E25E-F2D9-4151-8181-15AB07486D1D}"/>
              </a:ext>
            </a:extLst>
          </p:cNvPr>
          <p:cNvSpPr txBox="1"/>
          <p:nvPr/>
        </p:nvSpPr>
        <p:spPr>
          <a:xfrm>
            <a:off x="1017549" y="4731496"/>
            <a:ext cx="2254928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กิจกรรมสภานักเรียน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D73302F-EC8E-4068-B9C8-044B4DF5BCBA}"/>
              </a:ext>
            </a:extLst>
          </p:cNvPr>
          <p:cNvSpPr txBox="1"/>
          <p:nvPr/>
        </p:nvSpPr>
        <p:spPr>
          <a:xfrm>
            <a:off x="6272813" y="4867152"/>
            <a:ext cx="297254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กิจกรรมสภาเด็กและเยาวชน</a:t>
            </a:r>
          </a:p>
        </p:txBody>
      </p:sp>
      <p:cxnSp>
        <p:nvCxnSpPr>
          <p:cNvPr id="4" name="ลูกศรเชื่อมต่อแบบตรง 3">
            <a:extLst>
              <a:ext uri="{FF2B5EF4-FFF2-40B4-BE49-F238E27FC236}">
                <a16:creationId xmlns:a16="http://schemas.microsoft.com/office/drawing/2014/main" id="{4C4C804D-D269-4020-9787-878C601A8299}"/>
              </a:ext>
            </a:extLst>
          </p:cNvPr>
          <p:cNvCxnSpPr/>
          <p:nvPr/>
        </p:nvCxnSpPr>
        <p:spPr>
          <a:xfrm>
            <a:off x="5131293" y="1624614"/>
            <a:ext cx="0" cy="84559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08D2E2A5-5A01-44B9-A193-FE7CCAB5DDC9}"/>
              </a:ext>
            </a:extLst>
          </p:cNvPr>
          <p:cNvCxnSpPr/>
          <p:nvPr/>
        </p:nvCxnSpPr>
        <p:spPr>
          <a:xfrm>
            <a:off x="2080969" y="2470212"/>
            <a:ext cx="5744061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>
            <a:extLst>
              <a:ext uri="{FF2B5EF4-FFF2-40B4-BE49-F238E27FC236}">
                <a16:creationId xmlns:a16="http://schemas.microsoft.com/office/drawing/2014/main" id="{0200CC52-1B4E-43F2-A99A-F735F74F1795}"/>
              </a:ext>
            </a:extLst>
          </p:cNvPr>
          <p:cNvCxnSpPr/>
          <p:nvPr/>
        </p:nvCxnSpPr>
        <p:spPr>
          <a:xfrm>
            <a:off x="2100735" y="2470212"/>
            <a:ext cx="0" cy="406153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>
            <a:extLst>
              <a:ext uri="{FF2B5EF4-FFF2-40B4-BE49-F238E27FC236}">
                <a16:creationId xmlns:a16="http://schemas.microsoft.com/office/drawing/2014/main" id="{0B0F8455-A102-4620-9D16-2312EBB406A6}"/>
              </a:ext>
            </a:extLst>
          </p:cNvPr>
          <p:cNvCxnSpPr/>
          <p:nvPr/>
        </p:nvCxnSpPr>
        <p:spPr>
          <a:xfrm>
            <a:off x="7825030" y="2470212"/>
            <a:ext cx="0" cy="406153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6A2E84DB-591B-45A1-B451-29247FCFF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25" y="3082307"/>
            <a:ext cx="1319810" cy="1724648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15CB010C-17F6-4F2B-81B0-F3BA7384E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75" y="3009767"/>
            <a:ext cx="1522519" cy="15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E0C7AFD-46E3-4F06-B973-9ED8FDFC3F56}"/>
              </a:ext>
            </a:extLst>
          </p:cNvPr>
          <p:cNvSpPr txBox="1"/>
          <p:nvPr/>
        </p:nvSpPr>
        <p:spPr>
          <a:xfrm>
            <a:off x="2015022" y="1001837"/>
            <a:ext cx="4570100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การเลือกตั้งสภานักเรียนโรงเรียนนาเชือกพิทยาสรรค์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0C26ECE-94DF-417D-B673-00093B137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69" y="1465645"/>
            <a:ext cx="3342889" cy="250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E6CBACE-CE00-4911-B8D7-E075CB9BC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83" y="1496176"/>
            <a:ext cx="3215739" cy="241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1A2687A-AFE1-4240-83E6-B0B8234748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07" y="3907980"/>
            <a:ext cx="3429001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BF403EF-D9C6-427A-B24C-84CAA54BD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52" y="4002212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87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0" y="269333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16" y="441438"/>
            <a:ext cx="1146880" cy="859053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25AFBE0F-ED12-4590-A85D-DE28DFE55C35}"/>
              </a:ext>
            </a:extLst>
          </p:cNvPr>
          <p:cNvSpPr txBox="1"/>
          <p:nvPr/>
        </p:nvSpPr>
        <p:spPr>
          <a:xfrm>
            <a:off x="4314758" y="606019"/>
            <a:ext cx="2254928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กิจกรรมสภานักเรียน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87B5993-5BEB-40B9-9DF8-D502FCB519E1}"/>
              </a:ext>
            </a:extLst>
          </p:cNvPr>
          <p:cNvSpPr txBox="1"/>
          <p:nvPr/>
        </p:nvSpPr>
        <p:spPr>
          <a:xfrm>
            <a:off x="1244774" y="1416860"/>
            <a:ext cx="8191239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โครงการ “เสริมสร้างเครือข่ายและเผยแพร่ความรู้สู่ชุมชนเพื่อพัฒนาศักยภาพสภานักเรียน</a:t>
            </a:r>
            <a:r>
              <a:rPr lang="th-TH" sz="2000" dirty="0"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”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และต้อนรับคณะศึกษาดูงานจากสภานักเรียนโรงเรียนเชียงยืนพิทยาคม</a:t>
            </a:r>
            <a:endParaRPr lang="th-TH" sz="16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A3594B5-8D9D-40A5-8B48-32BEB761932B}"/>
              </a:ext>
            </a:extLst>
          </p:cNvPr>
          <p:cNvSpPr txBox="1"/>
          <p:nvPr/>
        </p:nvSpPr>
        <p:spPr>
          <a:xfrm>
            <a:off x="1244774" y="2263949"/>
            <a:ext cx="272354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50505"/>
                </a:solidFill>
                <a:latin typeface="JasmineUPC" panose="02020603050405020304" pitchFamily="18" charset="-34"/>
                <a:cs typeface="JasmineUPC" panose="02020603050405020304" pitchFamily="18" charset="-34"/>
                <a:hlinkClick r:id="rId8"/>
              </a:rPr>
              <a:t>โครงการ </a:t>
            </a:r>
            <a:r>
              <a:rPr lang="en-US" sz="24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8"/>
              </a:rPr>
              <a:t>SC</a:t>
            </a:r>
            <a:r>
              <a:rPr lang="th-TH" sz="24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8"/>
              </a:rPr>
              <a:t>ปันสุข...สู่น้อง</a:t>
            </a:r>
            <a:endParaRPr lang="th-TH" sz="24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8E443AC-4169-4896-A59C-D999CCAA9F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" y="3780286"/>
            <a:ext cx="2950474" cy="196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EB461D1-776D-4740-A857-0B203F3FB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10" y="4767589"/>
            <a:ext cx="3074771" cy="204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F67DC52-1B45-49E7-8013-89C061068D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61" y="3847156"/>
            <a:ext cx="2748429" cy="1831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9AA191DD-B642-44AA-9595-2724F8D8FA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66" y="4869487"/>
            <a:ext cx="2947359" cy="196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9882DF63-5003-4F0E-9BB4-726431C3A06F}"/>
              </a:ext>
            </a:extLst>
          </p:cNvPr>
          <p:cNvSpPr txBox="1"/>
          <p:nvPr/>
        </p:nvSpPr>
        <p:spPr>
          <a:xfrm>
            <a:off x="1244774" y="2983507"/>
            <a:ext cx="403744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13"/>
              </a:rPr>
              <a:t>เพจ สภานักเรียน โรงเรียนนาเชือกพิทยาสรรค์ 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32B728B6-E07D-4EBD-9EBB-A6CBA973CA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55" y="2284288"/>
            <a:ext cx="1311246" cy="131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48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A8A70BE-7EAB-48EC-BC7E-7EF031B42A07}"/>
              </a:ext>
            </a:extLst>
          </p:cNvPr>
          <p:cNvSpPr txBox="1"/>
          <p:nvPr/>
        </p:nvSpPr>
        <p:spPr>
          <a:xfrm>
            <a:off x="3812114" y="740103"/>
            <a:ext cx="297254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กิจกรรมสภาเด็กและเยาวชน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94D7065-49BD-419D-A1D9-B54585D71235}"/>
              </a:ext>
            </a:extLst>
          </p:cNvPr>
          <p:cNvSpPr txBox="1"/>
          <p:nvPr/>
        </p:nvSpPr>
        <p:spPr>
          <a:xfrm>
            <a:off x="1851486" y="1718563"/>
            <a:ext cx="6809913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โครงการป้องกัน</a:t>
            </a:r>
            <a:r>
              <a:rPr lang="th-TH" sz="2000" b="1" i="0" dirty="0" err="1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เเละ</a:t>
            </a:r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แก้ไขปัญหาการตั้งครรภ์ในวัยรุ่น ประจำปีงบประมาณ2563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1F7736B-B46E-46D8-AEEF-2B16F9745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70" y="4545487"/>
            <a:ext cx="3176565" cy="211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8D855BE-BBCE-4F8A-A18A-6A467DF3A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" y="2973482"/>
            <a:ext cx="3176563" cy="211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9A50E50F-20A9-4706-8745-10C1F18AFC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97" y="4488332"/>
            <a:ext cx="3176563" cy="211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15249611-64AA-4B51-8F00-7ECE3B56D7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33" y="3043859"/>
            <a:ext cx="3472828" cy="231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0912025C-C98A-4E09-9C62-47D53A5B5360}"/>
              </a:ext>
            </a:extLst>
          </p:cNvPr>
          <p:cNvSpPr txBox="1"/>
          <p:nvPr/>
        </p:nvSpPr>
        <p:spPr>
          <a:xfrm>
            <a:off x="1851486" y="2521454"/>
            <a:ext cx="347282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12"/>
              </a:rPr>
              <a:t>เพจ สภาเด็กและเยาวชนอำเภอนาเชือก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54053E37-2194-4843-A3C8-38F2A3C7A5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06" y="2292798"/>
            <a:ext cx="1646554" cy="215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2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70" y="0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A624EA2-C546-4B85-B0EC-7D9CF556A45A}"/>
              </a:ext>
            </a:extLst>
          </p:cNvPr>
          <p:cNvSpPr txBox="1"/>
          <p:nvPr/>
        </p:nvSpPr>
        <p:spPr>
          <a:xfrm>
            <a:off x="3568822" y="996215"/>
            <a:ext cx="2894121" cy="51706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โครงการโรงเรียนสุจริต</a:t>
            </a:r>
            <a:endParaRPr lang="en-US" sz="1600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E72241A-DEA9-42F4-9C57-B736B18E8B12}"/>
              </a:ext>
            </a:extLst>
          </p:cNvPr>
          <p:cNvSpPr txBox="1"/>
          <p:nvPr/>
        </p:nvSpPr>
        <p:spPr>
          <a:xfrm>
            <a:off x="1300571" y="1964428"/>
            <a:ext cx="7031117" cy="2613664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th-TH" sz="18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มีหน้าที่ </a:t>
            </a:r>
            <a:endParaRPr lang="en-US" sz="18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มีการวางแผนพัฒนาและวิเคราะห์ข้อมูลการจัดกิจกรรมโรงเรียนสุจริต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กำหนดแนวทางในการพัฒนาการจัดกิจกรรมโรงเรียนสุจริตของทุกกลุ่ม/งานที่เกี่ยวข้อง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การจัดกิจกรรมการเรียนรู้โรงเรียนสุจริตทั้งในห้องเรียนและนอกห้องเรียน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มีการกำกับ ติดตาม ประเมินผลการจัดกิจกรรมโรงเรียนสุจริต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นำผลการประเมินไปใช้ในการปรับปรุงพัฒนาการจัดกิจกรรมโรงเรียนสุจริต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สรุปและประเมินผลการปฏิบัติงาน เสนอตามขั้นตอนทุกภาคเรียน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งานอื่น ๆ ที่เกี่ยวข้อง</a:t>
            </a:r>
            <a:endParaRPr lang="th-TH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405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11BBCE6-BEC9-4AA8-9730-E5890F87B1D1}"/>
              </a:ext>
            </a:extLst>
          </p:cNvPr>
          <p:cNvSpPr txBox="1"/>
          <p:nvPr/>
        </p:nvSpPr>
        <p:spPr>
          <a:xfrm>
            <a:off x="3772270" y="1078780"/>
            <a:ext cx="2361460" cy="64633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โรงเรียนสุจริต</a:t>
            </a:r>
          </a:p>
        </p:txBody>
      </p:sp>
      <p:cxnSp>
        <p:nvCxnSpPr>
          <p:cNvPr id="4" name="ตัวเชื่อมต่อตรง 3">
            <a:extLst>
              <a:ext uri="{FF2B5EF4-FFF2-40B4-BE49-F238E27FC236}">
                <a16:creationId xmlns:a16="http://schemas.microsoft.com/office/drawing/2014/main" id="{CF849F92-60FD-46F3-8CEB-660DB27BAA56}"/>
              </a:ext>
            </a:extLst>
          </p:cNvPr>
          <p:cNvCxnSpPr/>
          <p:nvPr/>
        </p:nvCxnSpPr>
        <p:spPr>
          <a:xfrm>
            <a:off x="1846555" y="2592280"/>
            <a:ext cx="63830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id="{3C02BA1C-8248-41C8-AAFE-96649B6F1420}"/>
              </a:ext>
            </a:extLst>
          </p:cNvPr>
          <p:cNvCxnSpPr/>
          <p:nvPr/>
        </p:nvCxnSpPr>
        <p:spPr>
          <a:xfrm>
            <a:off x="4864963" y="1811045"/>
            <a:ext cx="0" cy="7190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>
            <a:extLst>
              <a:ext uri="{FF2B5EF4-FFF2-40B4-BE49-F238E27FC236}">
                <a16:creationId xmlns:a16="http://schemas.microsoft.com/office/drawing/2014/main" id="{8AAEC029-9983-4C39-9D72-E4D799D1E05E}"/>
              </a:ext>
            </a:extLst>
          </p:cNvPr>
          <p:cNvCxnSpPr/>
          <p:nvPr/>
        </p:nvCxnSpPr>
        <p:spPr>
          <a:xfrm>
            <a:off x="1855433" y="2592280"/>
            <a:ext cx="0" cy="310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5D506C91-2223-4D05-A1E8-DB1B1FEFE03A}"/>
              </a:ext>
            </a:extLst>
          </p:cNvPr>
          <p:cNvCxnSpPr/>
          <p:nvPr/>
        </p:nvCxnSpPr>
        <p:spPr>
          <a:xfrm>
            <a:off x="8229600" y="2592280"/>
            <a:ext cx="0" cy="2929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2DFC6817-FC5F-4509-808F-ADC359CCE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95" y="3083743"/>
            <a:ext cx="1742520" cy="174252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C16C85A1-1639-4568-B790-9EE297CA5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20" y="3101500"/>
            <a:ext cx="1724759" cy="1724759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9A5E494-F96A-470E-81F6-373916C8D021}"/>
              </a:ext>
            </a:extLst>
          </p:cNvPr>
          <p:cNvSpPr txBox="1"/>
          <p:nvPr/>
        </p:nvSpPr>
        <p:spPr>
          <a:xfrm>
            <a:off x="284086" y="4959665"/>
            <a:ext cx="3073265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ช่อสะอาดต้านทุจริต(โรงเรียนสุจริต)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7D1355CC-683C-4400-9BEC-B9CCD6FFFB40}"/>
              </a:ext>
            </a:extLst>
          </p:cNvPr>
          <p:cNvSpPr txBox="1"/>
          <p:nvPr/>
        </p:nvSpPr>
        <p:spPr>
          <a:xfrm>
            <a:off x="7555345" y="5026249"/>
            <a:ext cx="1536634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ปปช.</a:t>
            </a:r>
            <a:r>
              <a:rPr lang="th-TH" sz="20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สพฐ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.น้อย</a:t>
            </a:r>
          </a:p>
        </p:txBody>
      </p:sp>
    </p:spTree>
    <p:extLst>
      <p:ext uri="{BB962C8B-B14F-4D97-AF65-F5344CB8AC3E}">
        <p14:creationId xmlns:p14="http://schemas.microsoft.com/office/powerpoint/2010/main" val="41230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420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A62A805E-90D8-4F64-A14F-7376A40E6CC3}"/>
              </a:ext>
            </a:extLst>
          </p:cNvPr>
          <p:cNvSpPr/>
          <p:nvPr/>
        </p:nvSpPr>
        <p:spPr>
          <a:xfrm>
            <a:off x="2468657" y="604680"/>
            <a:ext cx="5339918" cy="602484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FFCB9AD-20FA-41A9-BAFB-28CE3B9F781E}"/>
              </a:ext>
            </a:extLst>
          </p:cNvPr>
          <p:cNvSpPr txBox="1"/>
          <p:nvPr/>
        </p:nvSpPr>
        <p:spPr>
          <a:xfrm>
            <a:off x="2599078" y="663254"/>
            <a:ext cx="5211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ผลงานเชิงประจักษ์ด้านงานโครงการโรงเรียนสุจริต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A41E188-12F8-4760-9C58-D038F47D1756}"/>
              </a:ext>
            </a:extLst>
          </p:cNvPr>
          <p:cNvSpPr txBox="1"/>
          <p:nvPr/>
        </p:nvSpPr>
        <p:spPr>
          <a:xfrm>
            <a:off x="2468657" y="1812540"/>
            <a:ext cx="2858610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 "เพื่อน้องท้องอิ่ม"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3AF0454-E59E-4D58-98DB-9613932D385D}"/>
              </a:ext>
            </a:extLst>
          </p:cNvPr>
          <p:cNvSpPr txBox="1"/>
          <p:nvPr/>
        </p:nvSpPr>
        <p:spPr>
          <a:xfrm>
            <a:off x="2468657" y="2475464"/>
            <a:ext cx="5024760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องค์กรช่อสะอาดต้านทุจริตโรงเรียนนาเชือกพิทยาสรรค์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CCEA2E4-3FC4-4BD0-96EB-3DA1AB96A9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74" y="4524027"/>
            <a:ext cx="3029799" cy="201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587CEF7-87BF-46E8-89BC-FAB4997EE3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4" y="3083130"/>
            <a:ext cx="3065286" cy="2043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6BEBAFDD-EEDF-4580-B6F5-5E3E7F9C6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87" y="4422581"/>
            <a:ext cx="3358349" cy="223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2F534393-C0FF-4D1D-92E7-02D5A62C2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71" y="3092657"/>
            <a:ext cx="3243461" cy="2162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41418373-82BB-4459-8A8E-40B005057A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79" y="1429871"/>
            <a:ext cx="1877830" cy="187783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5CC44A9B-6442-47CC-B3FD-C48016B2ED74}"/>
              </a:ext>
            </a:extLst>
          </p:cNvPr>
          <p:cNvSpPr txBox="1"/>
          <p:nvPr/>
        </p:nvSpPr>
        <p:spPr>
          <a:xfrm>
            <a:off x="2468657" y="1281023"/>
            <a:ext cx="3073265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ช่อสะอาดต้านทุจริต(โรงเรียนสุจริต</a:t>
            </a:r>
          </a:p>
        </p:txBody>
      </p:sp>
    </p:spTree>
    <p:extLst>
      <p:ext uri="{BB962C8B-B14F-4D97-AF65-F5344CB8AC3E}">
        <p14:creationId xmlns:p14="http://schemas.microsoft.com/office/powerpoint/2010/main" val="239880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420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A62A805E-90D8-4F64-A14F-7376A40E6CC3}"/>
              </a:ext>
            </a:extLst>
          </p:cNvPr>
          <p:cNvSpPr/>
          <p:nvPr/>
        </p:nvSpPr>
        <p:spPr>
          <a:xfrm>
            <a:off x="2468657" y="604680"/>
            <a:ext cx="5339918" cy="602484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FFCB9AD-20FA-41A9-BAFB-28CE3B9F781E}"/>
              </a:ext>
            </a:extLst>
          </p:cNvPr>
          <p:cNvSpPr txBox="1"/>
          <p:nvPr/>
        </p:nvSpPr>
        <p:spPr>
          <a:xfrm>
            <a:off x="2599078" y="663254"/>
            <a:ext cx="5211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ผลงานเชิงประจักษ์ด้านงานโครงการโรงเรียนสุจริต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3AF0454-E59E-4D58-98DB-9613932D385D}"/>
              </a:ext>
            </a:extLst>
          </p:cNvPr>
          <p:cNvSpPr txBox="1"/>
          <p:nvPr/>
        </p:nvSpPr>
        <p:spPr>
          <a:xfrm>
            <a:off x="2440620" y="2081366"/>
            <a:ext cx="5024760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องค์กรช่อสะอาดต้านทุจริตโรงเรียนนาเชือกพิทยาสรรค์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5CC44A9B-6442-47CC-B3FD-C48016B2ED74}"/>
              </a:ext>
            </a:extLst>
          </p:cNvPr>
          <p:cNvSpPr txBox="1"/>
          <p:nvPr/>
        </p:nvSpPr>
        <p:spPr>
          <a:xfrm>
            <a:off x="2468657" y="1431055"/>
            <a:ext cx="1464151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ปปช.</a:t>
            </a:r>
            <a:r>
              <a:rPr lang="th-TH" sz="20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สพฐ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.น้อย</a:t>
            </a: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7387A697-1364-439A-A162-CDB908A797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15" y="1401946"/>
            <a:ext cx="1724759" cy="1724759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BF1024E-A355-45BE-86A8-01AB9E6F53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16" y="2803848"/>
            <a:ext cx="2849573" cy="387392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6B94D62-535A-4A0D-92E9-E45412392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51" y="2761584"/>
            <a:ext cx="2766523" cy="38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2C6CF55-190F-4192-8F80-884B217DA11D}"/>
              </a:ext>
            </a:extLst>
          </p:cNvPr>
          <p:cNvSpPr txBox="1"/>
          <p:nvPr/>
        </p:nvSpPr>
        <p:spPr>
          <a:xfrm>
            <a:off x="3089429" y="738898"/>
            <a:ext cx="3195961" cy="5170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โครงการห้องเรียนคุณธรรม</a:t>
            </a:r>
            <a:endParaRPr lang="en-US" sz="1600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BF80238-E540-479F-ABF1-DBB98CBF0AF6}"/>
              </a:ext>
            </a:extLst>
          </p:cNvPr>
          <p:cNvSpPr txBox="1"/>
          <p:nvPr/>
        </p:nvSpPr>
        <p:spPr>
          <a:xfrm>
            <a:off x="1592802" y="1720635"/>
            <a:ext cx="6720396" cy="37319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685800">
              <a:lnSpc>
                <a:spcPct val="107000"/>
              </a:lnSpc>
            </a:pP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มีการวางแผนพัฒนาและวิเคราะห์ข้อมูลการจัดบรรยากาศของห้องเรียนคุณธรรมในโรงเรียน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กำหนดแนวทางในการพัฒนาการจัดบรรยากาศของห้องเรียนคุณธรรม ของทุกกลุ่ม/งานที่เกี่ยวข้อง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จัดบรรยากาศการเรียนรู้ทั้งในและนอกห้องเรียน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มีการกำกับ ติดตาม ประเมินผลการจัดบรรยากาศของห้องเรียนคุณธรรมในโรงเรียน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นำผลการประเมินไปใช้ในการปรับปรุงพัฒนาบรรยากาศของห้องเรียนคุณธรรมในโรงเรียน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สรุปและประเมินผลการปฏิบัติงาน เสนอตามขั้นตอนทุกภาคเรียน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18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งานอื่น ๆ ที่เกี่ยวข้อง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21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3" y="889143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23F082E3-AB75-46CD-BABA-0BA101CD2472}"/>
              </a:ext>
            </a:extLst>
          </p:cNvPr>
          <p:cNvSpPr/>
          <p:nvPr/>
        </p:nvSpPr>
        <p:spPr>
          <a:xfrm>
            <a:off x="2663300" y="800030"/>
            <a:ext cx="5823752" cy="79011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91FD84D-54C6-4251-B2B1-0A73D3688966}"/>
              </a:ext>
            </a:extLst>
          </p:cNvPr>
          <p:cNvSpPr txBox="1"/>
          <p:nvPr/>
        </p:nvSpPr>
        <p:spPr>
          <a:xfrm>
            <a:off x="2814222" y="940281"/>
            <a:ext cx="567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ผลงานเชิงประจักษ์ด้านงานโครงการห้องเรียนคุณธรรม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F6BA638-2C41-4E5E-A1E0-BCF1D47E7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43" y="1721087"/>
            <a:ext cx="2322574" cy="232257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BC6C7FC-A7E4-4A15-BA37-399F02B0D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1" y="1713727"/>
            <a:ext cx="1642368" cy="226522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7ACC219-80C9-495E-8577-FE82F0F00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53" y="3320264"/>
            <a:ext cx="1642368" cy="237230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50EFBEC-7847-428B-92BB-26F08B8AD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21" y="1884401"/>
            <a:ext cx="1637900" cy="208580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898FB62-C307-4444-A0FA-F47C563EB2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09" y="3394866"/>
            <a:ext cx="1634156" cy="23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93398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4" y="326438"/>
            <a:ext cx="705686" cy="100864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5" y="520314"/>
            <a:ext cx="1027118" cy="769347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11FDE97-E9A0-41C4-B4D9-9B76B0BE24E2}"/>
              </a:ext>
            </a:extLst>
          </p:cNvPr>
          <p:cNvSpPr txBox="1"/>
          <p:nvPr/>
        </p:nvSpPr>
        <p:spPr>
          <a:xfrm>
            <a:off x="2065197" y="643377"/>
            <a:ext cx="1725568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ข้อมูลส่วนตัว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B70B456-E555-4FEB-ABEC-BBF1357A87E2}"/>
              </a:ext>
            </a:extLst>
          </p:cNvPr>
          <p:cNvSpPr txBox="1"/>
          <p:nvPr/>
        </p:nvSpPr>
        <p:spPr>
          <a:xfrm>
            <a:off x="930241" y="1616277"/>
            <a:ext cx="8453456" cy="3108543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นางสุรางค์  ประทุมเมศ  อายุตัว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54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ปี   อายุราชการ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ปี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วุฒิ 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ค.บ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(สังคมศึกษา)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ปัจจุบันเป็นข้าราชการ  อันดับ 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คศ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.3  ตำแหน่งเลขที่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36993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ขั้น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48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24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อาศัยเบิกอัตราเงินเดือน อันดับ  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คศ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3   เกษียณอายุ  วันที่  1  ตุลาคม พ.ศ. 25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70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เลขประจำตัวประชาชน 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36099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-00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388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83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ในรอบครึ่งปีที่แล้วมา  มีวันลากิจ.....-....ครั้ง. มีวันลาป่วย ....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.....ครั้ง.</a:t>
            </a:r>
          </a:p>
          <a:p>
            <a:endParaRPr lang="th-TH" sz="28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08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63908C8-0E82-49E3-8956-139871723972}"/>
              </a:ext>
            </a:extLst>
          </p:cNvPr>
          <p:cNvSpPr txBox="1"/>
          <p:nvPr/>
        </p:nvSpPr>
        <p:spPr>
          <a:xfrm>
            <a:off x="2993679" y="800457"/>
            <a:ext cx="4953740" cy="517065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โครงการธนาคารโรงเรียน และธนาคารความดี</a:t>
            </a:r>
            <a:endParaRPr lang="en-US" sz="1600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AA3247E-734E-472A-A89F-5A87DA95D2FA}"/>
              </a:ext>
            </a:extLst>
          </p:cNvPr>
          <p:cNvSpPr txBox="1"/>
          <p:nvPr/>
        </p:nvSpPr>
        <p:spPr>
          <a:xfrm>
            <a:off x="1441582" y="1766894"/>
            <a:ext cx="7359978" cy="4801314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dirty="0"/>
              <a:t>	           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1. ศึกษาวิเคราะห์การปฏิบัติตนตามคุณลักษณะอันพึงประสงค์ คุณธรรม จริยธรรมของนักเรียน ศึกษาโครงสร้างของธนาคารความดีโรงเรียน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2. วางแผน ออกแบบระบบและการจัดการของธนาคารความดีโรงเรียน ลดขั้นตอนการดำเนินงานให้มีประสิทธิภาพ โดยการนำระบบเทคโนโลยีใช้ในการดำเนินงานให้เหมาะสม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3. จัดบุคลากรรับผิดชอบงานฝาก – ถอน ความดี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4. กำหนดบทลงโทษและตัดคะแนนความประพฤติหรือทดแทนกรณีผิดระเบียบโรงเรียนเล็กน้อย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5. กำหนดบทเพิ่มคะแนนความดี/ความประพฤติ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6. ติดตามและตรวจสอบระบบและการบริหารจัดการธนาคารความดีโรงเรียน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7. วางแผนพัฒนาระบบการประหยัดและออม ตามแนวทางศาสตร์พระราชา ให้กับครูและนักเรียน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	8. ประสาน ส่งเสริมและสนับสนุน ให้ธนาคารออมสินได้ร่วมพัฒนาคณะทำงานของธนาคารโรงเรียนให้มีคุณภาพต่อการให้บริการของบุคลากรภายในโรงเรียน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		 9. สนับสนุนกิจกรรมร่วมกับธนาคารชาติ สาขาขอนแก่น และธนาคารออมสิน สาขานาเชือกเพื่อสร้างแหล่งเรียนรู้ให้เกิดกับนักเรียนทุกคน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10. สรุป ประเมินผล และรายงานเป็นระยะ ๆ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		11. ปฏิบัติงานอื่น ๆ ตามที่ได้รับมอบหมาย</a:t>
            </a:r>
          </a:p>
        </p:txBody>
      </p:sp>
    </p:spTree>
    <p:extLst>
      <p:ext uri="{BB962C8B-B14F-4D97-AF65-F5344CB8AC3E}">
        <p14:creationId xmlns:p14="http://schemas.microsoft.com/office/powerpoint/2010/main" val="5107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B486002F-E9C6-4BE8-92CB-A787F22B1053}"/>
              </a:ext>
            </a:extLst>
          </p:cNvPr>
          <p:cNvSpPr/>
          <p:nvPr/>
        </p:nvSpPr>
        <p:spPr>
          <a:xfrm>
            <a:off x="2015022" y="799710"/>
            <a:ext cx="7606892" cy="790753"/>
          </a:xfrm>
          <a:prstGeom prst="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F99C23B-263F-4243-AB07-1F734B060668}"/>
              </a:ext>
            </a:extLst>
          </p:cNvPr>
          <p:cNvSpPr txBox="1"/>
          <p:nvPr/>
        </p:nvSpPr>
        <p:spPr>
          <a:xfrm>
            <a:off x="2120075" y="932117"/>
            <a:ext cx="750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ผลงานเชิงประจักษ์ด้านงานโครงการ</a:t>
            </a: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ธนาคารโรงเรียน และธนาคารความดี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7BCF89C-C584-4E35-83A7-BC5A42F86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54" y="1653464"/>
            <a:ext cx="2714672" cy="2714672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A6537FA-E5E6-4AA7-97F6-D11AD58C1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2" y="2058308"/>
            <a:ext cx="2860838" cy="214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E551979-278B-4002-9036-255C8B5B41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34" y="3980816"/>
            <a:ext cx="2885233" cy="216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E0F2015-86BE-490B-A081-427CA968F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27" y="1980282"/>
            <a:ext cx="2964851" cy="222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0081332-E5B6-463A-B409-A4D41807CF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34" y="3996894"/>
            <a:ext cx="2885231" cy="216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742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6C12A82-B346-4D85-84F2-38B245D2B566}"/>
              </a:ext>
            </a:extLst>
          </p:cNvPr>
          <p:cNvSpPr txBox="1"/>
          <p:nvPr/>
        </p:nvSpPr>
        <p:spPr>
          <a:xfrm>
            <a:off x="2219417" y="1047565"/>
            <a:ext cx="4110362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กิจกรรมวันสำคัญทางพระพุทธศาสนา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2232A46-BD13-4E8A-986A-5685F2B86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1" y="1852542"/>
            <a:ext cx="2625949" cy="196946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C2B9DCA-4693-44B8-AEBE-E18E872865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82" y="4040955"/>
            <a:ext cx="3191907" cy="239393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4EF788D-5F0C-4365-90EF-1D6AC1A340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80" y="3963911"/>
            <a:ext cx="3351951" cy="239393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AFFD4CB-2DD9-441B-B4A0-F07B88A30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84" y="1875857"/>
            <a:ext cx="2615200" cy="19614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3F6676B-C0D5-437D-ACC0-F0A7F2B684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56" y="1933190"/>
            <a:ext cx="2538755" cy="19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2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FA2AF42-84EE-4A0E-AA4A-487A32DA54FC}"/>
              </a:ext>
            </a:extLst>
          </p:cNvPr>
          <p:cNvSpPr txBox="1"/>
          <p:nvPr/>
        </p:nvSpPr>
        <p:spPr>
          <a:xfrm>
            <a:off x="2121764" y="1029810"/>
            <a:ext cx="2379216" cy="523220"/>
          </a:xfrm>
          <a:prstGeom prst="rect">
            <a:avLst/>
          </a:prstGeom>
          <a:solidFill>
            <a:srgbClr val="FF3300"/>
          </a:solidFill>
          <a:ln w="38100">
            <a:solidFill>
              <a:srgbClr val="CC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กิจกรรมหน้าเสาธง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919612C-272B-40B8-91CF-4AEB2E23D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8" y="3976157"/>
            <a:ext cx="2959770" cy="221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9E6452F-4EE8-486C-AD9C-CEFF77E66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77" y="3968883"/>
            <a:ext cx="2918207" cy="218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684EEA9-04B0-49A6-92BE-057A45196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45" y="3968884"/>
            <a:ext cx="2918207" cy="218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642CE5E-1DC5-4877-9EC2-EC0F46F7D8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4" y="1735450"/>
            <a:ext cx="2605971" cy="195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2684516-9CF4-4CAF-B5DD-3078F40428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53" y="1770742"/>
            <a:ext cx="2619236" cy="196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8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E0C7AFD-46E3-4F06-B973-9ED8FDFC3F56}"/>
              </a:ext>
            </a:extLst>
          </p:cNvPr>
          <p:cNvSpPr txBox="1"/>
          <p:nvPr/>
        </p:nvSpPr>
        <p:spPr>
          <a:xfrm>
            <a:off x="2015022" y="1024450"/>
            <a:ext cx="7022836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ค่ายพัฒนาศักยภาพภาวะผู้นำแกนนำนักเรียนโรงเรียนนาเชือกพิทยาสรรค์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5BC685E-F83A-4367-8943-5A52C2E79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24" y="1758016"/>
            <a:ext cx="7652551" cy="245894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4CB659B-2D16-4211-9313-1621C765D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24" y="4362373"/>
            <a:ext cx="3461550" cy="198190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DCE0BF1-1611-4965-863F-67479CD3BB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724" y="4350360"/>
            <a:ext cx="3461551" cy="19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7274F69E-8270-4804-A4A2-E278B6CEDD11}"/>
              </a:ext>
            </a:extLst>
          </p:cNvPr>
          <p:cNvSpPr/>
          <p:nvPr/>
        </p:nvSpPr>
        <p:spPr>
          <a:xfrm>
            <a:off x="1934279" y="896507"/>
            <a:ext cx="5676634" cy="656459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82A4173-2AD0-44B9-889D-E12ECF4BA384}"/>
              </a:ext>
            </a:extLst>
          </p:cNvPr>
          <p:cNvSpPr txBox="1"/>
          <p:nvPr/>
        </p:nvSpPr>
        <p:spPr>
          <a:xfrm>
            <a:off x="2015022" y="964254"/>
            <a:ext cx="5595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</a:t>
            </a: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ส่งเสริมคุณธรรมจริยธรรม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211993B-97FB-4BF0-9CAC-5DDFA682A9AB}"/>
              </a:ext>
            </a:extLst>
          </p:cNvPr>
          <p:cNvSpPr txBox="1"/>
          <p:nvPr/>
        </p:nvSpPr>
        <p:spPr>
          <a:xfrm>
            <a:off x="978444" y="2118570"/>
            <a:ext cx="113528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ตนเอง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0B7A090A-F004-47BC-998F-37B6B79380E4}"/>
              </a:ext>
            </a:extLst>
          </p:cNvPr>
          <p:cNvSpPr txBox="1"/>
          <p:nvPr/>
        </p:nvSpPr>
        <p:spPr>
          <a:xfrm>
            <a:off x="7610912" y="2814015"/>
            <a:ext cx="1661604" cy="3693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สถานศึกษามีส่วนร่วมกับชุมชน ในกิจกรรมต่างๆตลอดปีการศึกษา ตลอดจนกิจกรรม ที่เป็นประโยชน์ กิจกรรมวันสำคัญ จนทำให้เกิดความร่วมมือ ความเข้าใจที่ดีต่อกัน เกิดความรักและความภาคภูมิใจในโรงเรียน และท้องถิ่น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9984538F-BCEC-4022-83DA-175D362FB8CB}"/>
              </a:ext>
            </a:extLst>
          </p:cNvPr>
          <p:cNvSpPr txBox="1"/>
          <p:nvPr/>
        </p:nvSpPr>
        <p:spPr>
          <a:xfrm>
            <a:off x="5267420" y="2820390"/>
            <a:ext cx="1941033" cy="3693319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ได้รับการยอมรับจากผู้ปกครองและชุมชนในด้านการดูแล เอาใจใส่ของครูที่มีต่อนักเรียนในด้านการจัดกิจกรรมการเรียนการสอน การดูแลด้าน พฤติกรรม คุณลักษณะที่พึงประสงค์ด้านกิริยา มารยาท ความมีวินัยในตนเอง ความ รับผิดชอบ </a:t>
            </a:r>
          </a:p>
          <a:p>
            <a:endParaRPr lang="th-TH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D72D2ACA-B42F-4223-8D0D-4D8D099EF33E}"/>
              </a:ext>
            </a:extLst>
          </p:cNvPr>
          <p:cNvSpPr txBox="1"/>
          <p:nvPr/>
        </p:nvSpPr>
        <p:spPr>
          <a:xfrm>
            <a:off x="2955108" y="2814014"/>
            <a:ext cx="1941033" cy="3693319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ผู้เรียนสามารถนำความรู้ความเข้าใจและ ทักษะไปบูรณาการและประยุกต์ใช้ในชีวิตประจำวันเป็นการเพิ่มพูนสมรรถนะตนเองให้ มากขึ้นและส่งผลให้การใช้ชีวิตภายหน้า บนพื้นฐานคุณธรรม นำความรู้ และเศรษฐกิจ พอเพียง ตลอดจนการอยู่ร่วมกันในสังคมได้อย่างมีความสุข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37FDB179-E20A-4C05-BC21-FCE7D02BFBE6}"/>
              </a:ext>
            </a:extLst>
          </p:cNvPr>
          <p:cNvSpPr txBox="1"/>
          <p:nvPr/>
        </p:nvSpPr>
        <p:spPr>
          <a:xfrm>
            <a:off x="513954" y="2787333"/>
            <a:ext cx="2038695" cy="36933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มีการวางแผนการจัดกิจกรรมการเรียนรู้อย่างเป็นระบบมีการจัดการเรียนรู้ที่เน้นผู้เรียนเป็นสำคัญ โดยใช้สื่อทีหลากหลาย เน้นกระบวนการคิด เพื่อส่งเสริมพัฒนาการของนักเรียนทั้ง </a:t>
            </a:r>
            <a:r>
              <a:rPr lang="en-US" b="1" dirty="0">
                <a:latin typeface="JasmineUPC" panose="02020603050405020304" pitchFamily="18" charset="-34"/>
                <a:cs typeface="JasmineUPC" panose="02020603050405020304" pitchFamily="18" charset="-34"/>
              </a:rPr>
              <a:t>4 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ด้าน ได้แก่ ด้านร่างกาย อารมณ์ จิตใจ สังคม และสติปัญญา และมีคุณธรรม จริยธรรม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80BBE602-04B4-4263-AEC8-7F64C350F08E}"/>
              </a:ext>
            </a:extLst>
          </p:cNvPr>
          <p:cNvSpPr txBox="1"/>
          <p:nvPr/>
        </p:nvSpPr>
        <p:spPr>
          <a:xfrm>
            <a:off x="3274598" y="2118570"/>
            <a:ext cx="1302051" cy="461665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382DC0DE-9B9D-4C8F-9CDB-D1E9FAF0E380}"/>
              </a:ext>
            </a:extLst>
          </p:cNvPr>
          <p:cNvSpPr txBox="1"/>
          <p:nvPr/>
        </p:nvSpPr>
        <p:spPr>
          <a:xfrm>
            <a:off x="5530579" y="2147001"/>
            <a:ext cx="1135288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94684A7B-6B23-44ED-A28B-896AADC0E3DC}"/>
              </a:ext>
            </a:extLst>
          </p:cNvPr>
          <p:cNvSpPr txBox="1"/>
          <p:nvPr/>
        </p:nvSpPr>
        <p:spPr>
          <a:xfrm>
            <a:off x="7874070" y="2118570"/>
            <a:ext cx="113528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ชุมชน</a:t>
            </a:r>
          </a:p>
        </p:txBody>
      </p:sp>
    </p:spTree>
    <p:extLst>
      <p:ext uri="{BB962C8B-B14F-4D97-AF65-F5344CB8AC3E}">
        <p14:creationId xmlns:p14="http://schemas.microsoft.com/office/powerpoint/2010/main" val="1050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FBC8773B-2535-4EFC-8FE1-2259C96797AE}"/>
              </a:ext>
            </a:extLst>
          </p:cNvPr>
          <p:cNvSpPr/>
          <p:nvPr/>
        </p:nvSpPr>
        <p:spPr>
          <a:xfrm>
            <a:off x="3053709" y="821590"/>
            <a:ext cx="4643230" cy="790753"/>
          </a:xfrm>
          <a:prstGeom prst="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F5E056E-AD5A-4707-840C-12ED338A2C2F}"/>
              </a:ext>
            </a:extLst>
          </p:cNvPr>
          <p:cNvSpPr txBox="1"/>
          <p:nvPr/>
        </p:nvSpPr>
        <p:spPr>
          <a:xfrm>
            <a:off x="3502451" y="988801"/>
            <a:ext cx="387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รางวัลที่ได้รับจากผลงานเชิงประจักษ์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77D55C6-B9F2-4914-B7C8-C5544D08F5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9218" r="12860" b="11163"/>
          <a:stretch/>
        </p:blipFill>
        <p:spPr>
          <a:xfrm rot="16200000">
            <a:off x="2321599" y="1463207"/>
            <a:ext cx="1951315" cy="256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D21608A6-2DB1-4329-AA99-A2E2A4279554}"/>
              </a:ext>
            </a:extLst>
          </p:cNvPr>
          <p:cNvSpPr txBox="1"/>
          <p:nvPr/>
        </p:nvSpPr>
        <p:spPr>
          <a:xfrm>
            <a:off x="844648" y="1745745"/>
            <a:ext cx="1146880" cy="40011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สถานศึกษา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F39E38E-8BDC-4DB8-ABB1-284777FBE4F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85" y="1889566"/>
            <a:ext cx="2382520" cy="168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F38B065-F1A2-4C7D-A5A0-7895EC2BBD8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7" y="3709011"/>
            <a:ext cx="2308225" cy="18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4ED1A576-037E-4BF7-BD92-17E355DAB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83" y="3787639"/>
            <a:ext cx="2318385" cy="1720876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12700">
            <a:solidFill>
              <a:schemeClr val="accent1">
                <a:lumMod val="10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th-TH"/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3989E421-C90B-44D1-A7D7-D751F0241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979" y="3793046"/>
            <a:ext cx="2318385" cy="1720876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12700">
            <a:solidFill>
              <a:schemeClr val="accent1">
                <a:lumMod val="100000"/>
                <a:lumOff val="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th-TH"/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EAFCCECD-0217-45F3-B5EB-B5B39C282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319" y="1891731"/>
            <a:ext cx="2352040" cy="1773555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95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FBC8773B-2535-4EFC-8FE1-2259C96797AE}"/>
              </a:ext>
            </a:extLst>
          </p:cNvPr>
          <p:cNvSpPr/>
          <p:nvPr/>
        </p:nvSpPr>
        <p:spPr>
          <a:xfrm>
            <a:off x="2015022" y="833861"/>
            <a:ext cx="4643230" cy="790753"/>
          </a:xfrm>
          <a:prstGeom prst="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F5E056E-AD5A-4707-840C-12ED338A2C2F}"/>
              </a:ext>
            </a:extLst>
          </p:cNvPr>
          <p:cNvSpPr txBox="1"/>
          <p:nvPr/>
        </p:nvSpPr>
        <p:spPr>
          <a:xfrm>
            <a:off x="2525592" y="970988"/>
            <a:ext cx="387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รางวัลที่ได้รับจากผลงานเชิงประจักษ์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91D0E2F-0D6A-4192-B487-BE3E06EE6D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0070" r="8025" b="7587"/>
          <a:stretch/>
        </p:blipFill>
        <p:spPr>
          <a:xfrm rot="16200000">
            <a:off x="7086128" y="3784820"/>
            <a:ext cx="2146535" cy="280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55806A9-343B-41B7-BFC5-2152F2976D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4316" r="10573" b="5847"/>
          <a:stretch/>
        </p:blipFill>
        <p:spPr>
          <a:xfrm rot="16200000">
            <a:off x="4011783" y="1373706"/>
            <a:ext cx="1947037" cy="283966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92A09A4-31D6-4657-9909-AB79EB3FD5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11823" r="17493" b="10766"/>
          <a:stretch/>
        </p:blipFill>
        <p:spPr>
          <a:xfrm rot="16200000">
            <a:off x="7205537" y="1455385"/>
            <a:ext cx="1907716" cy="266545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BA4C0A2D-2AC9-49C2-92A1-ABCDDE5347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7" y="1820020"/>
            <a:ext cx="2551616" cy="192195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7ACF16B8-5847-44DB-846E-7F835DA42BD9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r="15294"/>
          <a:stretch/>
        </p:blipFill>
        <p:spPr bwMode="auto">
          <a:xfrm>
            <a:off x="3565469" y="4206732"/>
            <a:ext cx="3097325" cy="2146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970F8EAF-1B6B-41D4-AAAA-FFF32C6D697A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9" y="4113408"/>
            <a:ext cx="2584964" cy="2146535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942B886F-54D9-4294-B9B3-1D31DA523A48}"/>
              </a:ext>
            </a:extLst>
          </p:cNvPr>
          <p:cNvSpPr txBox="1"/>
          <p:nvPr/>
        </p:nvSpPr>
        <p:spPr>
          <a:xfrm>
            <a:off x="6915704" y="1187555"/>
            <a:ext cx="2803711" cy="400110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ครูและบุคลากรทางการศึกษา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4424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503FD5E2-7A12-4C3B-A64D-C8334CB7303F}"/>
              </a:ext>
            </a:extLst>
          </p:cNvPr>
          <p:cNvSpPr/>
          <p:nvPr/>
        </p:nvSpPr>
        <p:spPr>
          <a:xfrm>
            <a:off x="2768779" y="896507"/>
            <a:ext cx="4026233" cy="656459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A53027E-EAC8-401C-898A-7F314C514411}"/>
              </a:ext>
            </a:extLst>
          </p:cNvPr>
          <p:cNvSpPr txBox="1"/>
          <p:nvPr/>
        </p:nvSpPr>
        <p:spPr>
          <a:xfrm>
            <a:off x="2915470" y="993903"/>
            <a:ext cx="387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รางวัลที่ได้รับจากผลงานเชิงประจักษ์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81CE19E-16E6-4E88-A27A-70C43145B2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10270" r="11703" b="7270"/>
          <a:stretch/>
        </p:blipFill>
        <p:spPr>
          <a:xfrm rot="16200000">
            <a:off x="7108293" y="3613297"/>
            <a:ext cx="1753394" cy="237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3BDEF1B-C9E3-4831-90AC-E3ABC423916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3642" y="1421889"/>
            <a:ext cx="1762760" cy="26162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385663B-B062-41A0-96F8-DCEA8E05211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60" y="1852967"/>
            <a:ext cx="2446596" cy="177251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A2FAD80-D079-49D1-8183-0AD57D37E04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72" y="1848608"/>
            <a:ext cx="2446596" cy="1772514"/>
          </a:xfrm>
          <a:prstGeom prst="rect">
            <a:avLst/>
          </a:prstGeom>
        </p:spPr>
      </p:pic>
      <p:pic>
        <p:nvPicPr>
          <p:cNvPr id="19" name="Picture 2" descr="ไม่มีคำอธิบาย">
            <a:extLst>
              <a:ext uri="{FF2B5EF4-FFF2-40B4-BE49-F238E27FC236}">
                <a16:creationId xmlns:a16="http://schemas.microsoft.com/office/drawing/2014/main" id="{A85FD87E-8880-43D0-A92E-2510E75707C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2046" y="3590540"/>
            <a:ext cx="1702435" cy="2369185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48ECBD3-9B84-4B75-8ADA-1614D548F9F6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482" y="3560936"/>
            <a:ext cx="1706880" cy="2399030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088DE187-B5F4-4DB0-AB90-2D67EDC84649}"/>
              </a:ext>
            </a:extLst>
          </p:cNvPr>
          <p:cNvSpPr txBox="1"/>
          <p:nvPr/>
        </p:nvSpPr>
        <p:spPr>
          <a:xfrm>
            <a:off x="7378230" y="1190894"/>
            <a:ext cx="1146880" cy="400110"/>
          </a:xfrm>
          <a:prstGeom prst="rect">
            <a:avLst/>
          </a:prstGeom>
          <a:solidFill>
            <a:srgbClr val="FF3300"/>
          </a:solidFill>
          <a:ln w="38100">
            <a:solidFill>
              <a:srgbClr val="CC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14571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93398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4" y="326438"/>
            <a:ext cx="705686" cy="100864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5" y="520314"/>
            <a:ext cx="1027118" cy="769347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2213400-D07F-484B-898C-4071706BC16D}"/>
              </a:ext>
            </a:extLst>
          </p:cNvPr>
          <p:cNvSpPr txBox="1"/>
          <p:nvPr/>
        </p:nvSpPr>
        <p:spPr>
          <a:xfrm>
            <a:off x="2065197" y="643377"/>
            <a:ext cx="3083852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ข้อมูลการปฏิบัติการสอน</a:t>
            </a:r>
          </a:p>
        </p:txBody>
      </p:sp>
      <p:graphicFrame>
        <p:nvGraphicFramePr>
          <p:cNvPr id="10" name="ตาราง 9">
            <a:extLst>
              <a:ext uri="{FF2B5EF4-FFF2-40B4-BE49-F238E27FC236}">
                <a16:creationId xmlns:a16="http://schemas.microsoft.com/office/drawing/2014/main" id="{FE100505-1D94-420C-A457-A5FA5FCF0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050707"/>
              </p:ext>
            </p:extLst>
          </p:nvPr>
        </p:nvGraphicFramePr>
        <p:xfrm>
          <a:off x="772707" y="1457270"/>
          <a:ext cx="8263804" cy="50489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27864">
                  <a:extLst>
                    <a:ext uri="{9D8B030D-6E8A-4147-A177-3AD203B41FA5}">
                      <a16:colId xmlns:a16="http://schemas.microsoft.com/office/drawing/2014/main" val="2712694059"/>
                    </a:ext>
                  </a:extLst>
                </a:gridCol>
                <a:gridCol w="3949511">
                  <a:extLst>
                    <a:ext uri="{9D8B030D-6E8A-4147-A177-3AD203B41FA5}">
                      <a16:colId xmlns:a16="http://schemas.microsoft.com/office/drawing/2014/main" val="2137726178"/>
                    </a:ext>
                  </a:extLst>
                </a:gridCol>
                <a:gridCol w="987379">
                  <a:extLst>
                    <a:ext uri="{9D8B030D-6E8A-4147-A177-3AD203B41FA5}">
                      <a16:colId xmlns:a16="http://schemas.microsoft.com/office/drawing/2014/main" val="3693467888"/>
                    </a:ext>
                  </a:extLst>
                </a:gridCol>
                <a:gridCol w="1316504">
                  <a:extLst>
                    <a:ext uri="{9D8B030D-6E8A-4147-A177-3AD203B41FA5}">
                      <a16:colId xmlns:a16="http://schemas.microsoft.com/office/drawing/2014/main" val="776720798"/>
                    </a:ext>
                  </a:extLst>
                </a:gridCol>
                <a:gridCol w="1582546">
                  <a:extLst>
                    <a:ext uri="{9D8B030D-6E8A-4147-A177-3AD203B41FA5}">
                      <a16:colId xmlns:a16="http://schemas.microsoft.com/office/drawing/2014/main" val="2071855360"/>
                    </a:ext>
                  </a:extLst>
                </a:gridCol>
              </a:tblGrid>
              <a:tr h="948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ที่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วิชาที่สอน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ระดับชั้น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ชม.</a:t>
                      </a:r>
                      <a:r>
                        <a:rPr lang="en-US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/</a:t>
                      </a: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สัปดาห์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จำนวนนักเรียน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708545"/>
                  </a:ext>
                </a:extLst>
              </a:tr>
              <a:tr h="9484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baseline="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สังคมศึกษา </a:t>
                      </a: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รหัสวิชา  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</a:t>
                      </a: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22102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ม.2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18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240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00221"/>
                  </a:ext>
                </a:extLst>
              </a:tr>
              <a:tr h="47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กิจกรรมลดเรียนเพิ่มรู้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</a:t>
                      </a: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36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4964"/>
                  </a:ext>
                </a:extLst>
              </a:tr>
              <a:tr h="47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3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กิจกรรมยุวกาชาด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</a:t>
                      </a: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20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8742067"/>
                  </a:ext>
                </a:extLst>
              </a:tr>
              <a:tr h="47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4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กิจกรรมสวดมนต์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</a:t>
                      </a: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6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170674"/>
                  </a:ext>
                </a:extLst>
              </a:tr>
              <a:tr h="47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5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 </a:t>
                      </a: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5</a:t>
                      </a: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ม.2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6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809828"/>
                  </a:ext>
                </a:extLst>
              </a:tr>
              <a:tr h="474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858859"/>
                  </a:ext>
                </a:extLst>
              </a:tr>
              <a:tr h="78073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รวมจำนวนชั่วโมงสอน</a:t>
                      </a:r>
                      <a:r>
                        <a:rPr lang="en-US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/</a:t>
                      </a:r>
                      <a:r>
                        <a:rPr lang="th-TH" sz="240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สัปดาห์</a:t>
                      </a:r>
                      <a:endParaRPr lang="en-US" sz="240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23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368</a:t>
                      </a:r>
                      <a:endParaRPr lang="en-US" sz="24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8938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4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93398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4" y="326438"/>
            <a:ext cx="705686" cy="100864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5" y="520314"/>
            <a:ext cx="1027118" cy="769347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50173D8-7D41-4227-A693-8A6A344805B8}"/>
              </a:ext>
            </a:extLst>
          </p:cNvPr>
          <p:cNvSpPr txBox="1"/>
          <p:nvPr/>
        </p:nvSpPr>
        <p:spPr>
          <a:xfrm>
            <a:off x="1305717" y="1616277"/>
            <a:ext cx="7767262" cy="3046988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ประจำภาคเรียนที่ 2 ปีการศึกษา 2563 </a:t>
            </a:r>
          </a:p>
          <a:p>
            <a:pPr marL="285750" indent="-285750">
              <a:buFontTx/>
              <a:buChar char="-"/>
            </a:pPr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ครูผู้สอนกิจกรรมพัฒนาผู้เรียน (ยุวกาชาด)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- ครูเวรประจำวันจันทร์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- ครูปฏิบัติหน้าที่ ผู้ช่วยผู้อำนวยการกลุ่มงานส่งเสริมคุณธรรม จริยธรรม 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- ครูที่ปรึกษานักเรียนชั้นมัธยมศึกษาปีที่ 2/5 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จำนวนนักเรียนชาย 18 คน 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จำนวนนักเรียนหญิง 18 คน </a:t>
            </a:r>
          </a:p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รวม 36 คน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63163C74-0253-44AB-80DF-E05065501CEE}"/>
              </a:ext>
            </a:extLst>
          </p:cNvPr>
          <p:cNvSpPr txBox="1"/>
          <p:nvPr/>
        </p:nvSpPr>
        <p:spPr>
          <a:xfrm>
            <a:off x="2065197" y="643377"/>
            <a:ext cx="4335604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การปฏิบัติหน้าที่อื่นที่ได้รับมอบหมาย </a:t>
            </a:r>
          </a:p>
        </p:txBody>
      </p:sp>
    </p:spTree>
    <p:extLst>
      <p:ext uri="{BB962C8B-B14F-4D97-AF65-F5344CB8AC3E}">
        <p14:creationId xmlns:p14="http://schemas.microsoft.com/office/powerpoint/2010/main" val="30171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30034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3" y="166767"/>
            <a:ext cx="683580" cy="97705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9" y="219037"/>
            <a:ext cx="1164845" cy="872509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95AD635-125B-4A33-BED4-6172FC17E639}"/>
              </a:ext>
            </a:extLst>
          </p:cNvPr>
          <p:cNvSpPr txBox="1"/>
          <p:nvPr/>
        </p:nvSpPr>
        <p:spPr>
          <a:xfrm>
            <a:off x="2481294" y="224031"/>
            <a:ext cx="5566299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โครงสร้างการบริหารงาน</a:t>
            </a:r>
          </a:p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กลุ่มบริหารงานบุคคลและส่งเสริมคุณธรรม จริยธรรม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35A221E-E355-496F-9EF0-BCCEEF3E36C8}"/>
              </a:ext>
            </a:extLst>
          </p:cNvPr>
          <p:cNvSpPr txBox="1"/>
          <p:nvPr/>
        </p:nvSpPr>
        <p:spPr>
          <a:xfrm>
            <a:off x="2555041" y="2531907"/>
            <a:ext cx="5384618" cy="646331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นางกุสุมา  </a:t>
            </a:r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โร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จนกร</a:t>
            </a:r>
          </a:p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รองผู้อำนวยการกลุ่มบริหารงานบุคคลและส่งเสริมคุณธรรม จริยธรรม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EA387ABF-5120-484B-BCBA-FA68BC2528C5}"/>
              </a:ext>
            </a:extLst>
          </p:cNvPr>
          <p:cNvSpPr txBox="1"/>
          <p:nvPr/>
        </p:nvSpPr>
        <p:spPr>
          <a:xfrm>
            <a:off x="6977322" y="5711222"/>
            <a:ext cx="2189825" cy="646331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นางสาวปัทมาพร  นนทะสี</a:t>
            </a:r>
          </a:p>
          <a:p>
            <a:pPr algn="ctr"/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ผช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.ผอ.กลุ่มงานบุคคล</a:t>
            </a:r>
          </a:p>
        </p:txBody>
      </p:sp>
      <p:cxnSp>
        <p:nvCxnSpPr>
          <p:cNvPr id="19" name="ลูกศรเชื่อมต่อแบบตรง 18">
            <a:extLst>
              <a:ext uri="{FF2B5EF4-FFF2-40B4-BE49-F238E27FC236}">
                <a16:creationId xmlns:a16="http://schemas.microsoft.com/office/drawing/2014/main" id="{F2E5B267-255D-4780-9660-65A9C3968306}"/>
              </a:ext>
            </a:extLst>
          </p:cNvPr>
          <p:cNvCxnSpPr>
            <a:cxnSpLocks/>
          </p:cNvCxnSpPr>
          <p:nvPr/>
        </p:nvCxnSpPr>
        <p:spPr>
          <a:xfrm>
            <a:off x="5219209" y="3271534"/>
            <a:ext cx="0" cy="27176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>
            <a:extLst>
              <a:ext uri="{FF2B5EF4-FFF2-40B4-BE49-F238E27FC236}">
                <a16:creationId xmlns:a16="http://schemas.microsoft.com/office/drawing/2014/main" id="{F6FC379D-B8BF-49AC-8F6C-958E5B1CB4BB}"/>
              </a:ext>
            </a:extLst>
          </p:cNvPr>
          <p:cNvCxnSpPr/>
          <p:nvPr/>
        </p:nvCxnSpPr>
        <p:spPr>
          <a:xfrm>
            <a:off x="1349406" y="3543299"/>
            <a:ext cx="6960093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>
            <a:extLst>
              <a:ext uri="{FF2B5EF4-FFF2-40B4-BE49-F238E27FC236}">
                <a16:creationId xmlns:a16="http://schemas.microsoft.com/office/drawing/2014/main" id="{E94EE9D1-570E-4139-A45E-EE2164628667}"/>
              </a:ext>
            </a:extLst>
          </p:cNvPr>
          <p:cNvCxnSpPr/>
          <p:nvPr/>
        </p:nvCxnSpPr>
        <p:spPr>
          <a:xfrm>
            <a:off x="1380263" y="3551623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>
            <a:extLst>
              <a:ext uri="{FF2B5EF4-FFF2-40B4-BE49-F238E27FC236}">
                <a16:creationId xmlns:a16="http://schemas.microsoft.com/office/drawing/2014/main" id="{FA15EC08-C5B2-425F-8F4F-3A2FF1CC420E}"/>
              </a:ext>
            </a:extLst>
          </p:cNvPr>
          <p:cNvCxnSpPr/>
          <p:nvPr/>
        </p:nvCxnSpPr>
        <p:spPr>
          <a:xfrm>
            <a:off x="4966840" y="3551792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>
            <a:extLst>
              <a:ext uri="{FF2B5EF4-FFF2-40B4-BE49-F238E27FC236}">
                <a16:creationId xmlns:a16="http://schemas.microsoft.com/office/drawing/2014/main" id="{C25E1EDB-104B-40D9-AF30-6A1F8CBE70AD}"/>
              </a:ext>
            </a:extLst>
          </p:cNvPr>
          <p:cNvCxnSpPr/>
          <p:nvPr/>
        </p:nvCxnSpPr>
        <p:spPr>
          <a:xfrm>
            <a:off x="8309499" y="3551622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42BCB33-8013-4049-83F1-8FA211361980}"/>
              </a:ext>
            </a:extLst>
          </p:cNvPr>
          <p:cNvSpPr txBox="1"/>
          <p:nvPr/>
        </p:nvSpPr>
        <p:spPr>
          <a:xfrm>
            <a:off x="513178" y="5519839"/>
            <a:ext cx="2041863" cy="92333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นางสุรางค์  ประทุมเมศ</a:t>
            </a:r>
          </a:p>
          <a:p>
            <a:pPr algn="ctr"/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ผช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.ผอ.กลุ่มงานส่งเสริม</a:t>
            </a:r>
          </a:p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คุณธรรม จริยธรรม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770589B3-DF6C-4FF5-B5E3-880CC880187F}"/>
              </a:ext>
            </a:extLst>
          </p:cNvPr>
          <p:cNvSpPr txBox="1"/>
          <p:nvPr/>
        </p:nvSpPr>
        <p:spPr>
          <a:xfrm>
            <a:off x="3785692" y="5616696"/>
            <a:ext cx="2189825" cy="92333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</a:t>
            </a:r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สฐ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าปน</a:t>
            </a:r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ีย์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โสภณอดิศัย</a:t>
            </a:r>
          </a:p>
          <a:p>
            <a:pPr algn="ctr"/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ผช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.ผอ.กลุ่มงานระบบดูแลช่วยเหลือนักเรียน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34DFF09-C5A6-4DF1-A10D-099632EA8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13" y="1119578"/>
            <a:ext cx="1384916" cy="1342714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4E10E48F-9514-4CE8-BC2E-10C7BF629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05" y="4042429"/>
            <a:ext cx="1476189" cy="130100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40B06AB3-BF6A-4D66-8DDA-F53526F59E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11" y="4030224"/>
            <a:ext cx="1215993" cy="129536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44E7691E-C21C-4624-9BF9-AE54D2ACBF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4"/>
          <a:stretch/>
        </p:blipFill>
        <p:spPr>
          <a:xfrm>
            <a:off x="894959" y="4010686"/>
            <a:ext cx="1278300" cy="12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2FCF736-817E-474F-BD2A-AD273B3D1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1" y="765561"/>
            <a:ext cx="8694420" cy="561594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463B054-D1F7-4ADA-9D44-879CE55C2494}"/>
              </a:ext>
            </a:extLst>
          </p:cNvPr>
          <p:cNvSpPr txBox="1"/>
          <p:nvPr/>
        </p:nvSpPr>
        <p:spPr>
          <a:xfrm>
            <a:off x="2891387" y="898139"/>
            <a:ext cx="5101670" cy="517065"/>
          </a:xfrm>
          <a:prstGeom prst="rec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งานวางแผนจัดระบบส่งเสริมคุณธรรมจริยธรรม</a:t>
            </a:r>
            <a:endParaRPr lang="en-US" sz="1600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3FA7A75-70D5-496E-9945-105BF1F9B341}"/>
              </a:ext>
            </a:extLst>
          </p:cNvPr>
          <p:cNvSpPr txBox="1"/>
          <p:nvPr/>
        </p:nvSpPr>
        <p:spPr>
          <a:xfrm>
            <a:off x="978444" y="1677157"/>
            <a:ext cx="8096435" cy="4793107"/>
          </a:xfrm>
          <a:prstGeom prst="rec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	  </a:t>
            </a: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1.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กำหนดนโยบายขอบข่าย โครงสร้าง ทิศทาง การพัฒนางานส่งเสริมคุณธรรมจริยธรรมบุคลากร 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2.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กำกับดูแลการบริหารงานส่งเสริมคุณธรรมจริยธรรมบุคลากรให้เป็นไปในกรอบ และทิศทางที่โรงเรียนกำหนด 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3.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ให้คำปรึกษาแก่ครูผู้ปฏิบัติหน้าที่หัวหน้างาน หัวหน้าระดับชั้นในการส่งเสริมคุณธรรมจริยธรรมนักเรียน 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4.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นิเทศ กำกับ ติดตามและประเมินผล พร้อมให้คำปรึกษาแก่ครูผู้ปฏิบัติหน้าที่งานส่งเสริมคุณธรรมจริยธรรม บุคลากร ในภาระงาน/โครงการ ที่ได้รับผิดชอบ 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5.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นิเทศ กำกับ ติดตามและประเมินผลครูผู้สอนทุกคนในการดำเนินงานตามโครงการห้องเรียนคุณธรรมและ โครงงานคุณธรรม </a:t>
            </a:r>
            <a:r>
              <a:rPr lang="th-TH" sz="1600" b="1" dirty="0" err="1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สพฐ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ทุกระดับชั้น ทุกห้องเรียน ร่วมกับสภานักเรียน 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6.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นิเทศ กำกับ ติดตามและประเมินผลงาน โครงการคุณธรรม </a:t>
            </a:r>
            <a:r>
              <a:rPr lang="th-TH" sz="1600" b="1" dirty="0" err="1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สพฐ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และการจัดกิจกรรมคุณธรรมระดับชั้น 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7.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นิเทศ กำกับ ติดตามและประเมินผลโครงการส่งเสริมกิจกรรมสภาเด็กและเยาวชน โครงการโรงเรียนสุจริต โครงการราชพฤกษ์ช่อสะอาด</a:t>
            </a: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,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ห้องเรียนคุณธรรม การจัดกิจกรรมเฉลิมพระเกียรติ </a:t>
            </a: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904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การจัดกิจกรรมวันสำคัญทาง ศาสนาและพระราชพิธี การจัดกิจกรรมหน้าเสาธง การส่งเสริมประชาธิปไตยในสถานศึกษา ให้ดำเนินไปอย่าง ถูกต้องเหมาะสม 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8. 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งานอื่น ๆ ตามนโยบายต้นสังกัดกำหนด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190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632159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2" y="765561"/>
            <a:ext cx="1146880" cy="859053"/>
          </a:xfrm>
          <a:prstGeom prst="rect">
            <a:avLst/>
          </a:prstGeom>
        </p:spPr>
      </p:pic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7274F69E-8270-4804-A4A2-E278B6CEDD11}"/>
              </a:ext>
            </a:extLst>
          </p:cNvPr>
          <p:cNvSpPr/>
          <p:nvPr/>
        </p:nvSpPr>
        <p:spPr>
          <a:xfrm>
            <a:off x="1934278" y="896507"/>
            <a:ext cx="7528473" cy="656459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82A4173-2AD0-44B9-889D-E12ECF4BA384}"/>
              </a:ext>
            </a:extLst>
          </p:cNvPr>
          <p:cNvSpPr txBox="1"/>
          <p:nvPr/>
        </p:nvSpPr>
        <p:spPr>
          <a:xfrm>
            <a:off x="2015022" y="964254"/>
            <a:ext cx="736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</a:t>
            </a: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วางแผนจัดระบบส่งเสริมคุณธรรมจริยธรรม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4A82839-DFF3-4B27-8254-061F50304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73" y="3278048"/>
            <a:ext cx="1173744" cy="117374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E1A85E3-9454-4384-AEC3-95D819E13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8" y="3159357"/>
            <a:ext cx="941032" cy="122968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DE4479B-5075-48CA-B770-27CFC63313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46" y="3264857"/>
            <a:ext cx="1131648" cy="113164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9FC5503-FE6A-4EAE-9BC5-27301EF523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89" y="3124042"/>
            <a:ext cx="1516149" cy="151614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AA2A793-2B77-486D-B3ED-124D5A7C6D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498" y="3164978"/>
            <a:ext cx="1358574" cy="1358574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C42465F5-ED2C-471E-9EF9-C8AB6CD177F4}"/>
              </a:ext>
            </a:extLst>
          </p:cNvPr>
          <p:cNvSpPr txBox="1"/>
          <p:nvPr/>
        </p:nvSpPr>
        <p:spPr>
          <a:xfrm>
            <a:off x="109769" y="5044219"/>
            <a:ext cx="193442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กิจกรรมสภาเด็ก</a:t>
            </a:r>
          </a:p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และเยาวชน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4B2CE97C-BDC3-4320-AED4-FFE14B76A35D}"/>
              </a:ext>
            </a:extLst>
          </p:cNvPr>
          <p:cNvSpPr txBox="1"/>
          <p:nvPr/>
        </p:nvSpPr>
        <p:spPr>
          <a:xfrm>
            <a:off x="5604525" y="1929924"/>
            <a:ext cx="2254928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กิจกรรมสภานักเรียน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5B5F40E5-F17D-40B7-8F3B-141F6D68FF9F}"/>
              </a:ext>
            </a:extLst>
          </p:cNvPr>
          <p:cNvSpPr txBox="1"/>
          <p:nvPr/>
        </p:nvSpPr>
        <p:spPr>
          <a:xfrm>
            <a:off x="1773134" y="1869364"/>
            <a:ext cx="205825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ห้องเรียนคุณธรรม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A428166D-FFCF-4ED6-BD22-7AC28BBE3D6A}"/>
              </a:ext>
            </a:extLst>
          </p:cNvPr>
          <p:cNvSpPr txBox="1"/>
          <p:nvPr/>
        </p:nvSpPr>
        <p:spPr>
          <a:xfrm>
            <a:off x="3885620" y="4996257"/>
            <a:ext cx="160538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โรงเรียนสุจริต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9D568886-3678-4CFA-B838-EA23468EE802}"/>
              </a:ext>
            </a:extLst>
          </p:cNvPr>
          <p:cNvSpPr txBox="1"/>
          <p:nvPr/>
        </p:nvSpPr>
        <p:spPr>
          <a:xfrm>
            <a:off x="7751575" y="4959897"/>
            <a:ext cx="1934419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ธนาคารโรงเรียน</a:t>
            </a:r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4E7D9BBA-9B24-41F0-9E02-4F94C214F6A4}"/>
              </a:ext>
            </a:extLst>
          </p:cNvPr>
          <p:cNvSpPr/>
          <p:nvPr/>
        </p:nvSpPr>
        <p:spPr>
          <a:xfrm rot="5400000">
            <a:off x="734199" y="4488153"/>
            <a:ext cx="488490" cy="387372"/>
          </a:xfrm>
          <a:prstGeom prst="rightArrow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ลูกศร: ขวา 26">
            <a:extLst>
              <a:ext uri="{FF2B5EF4-FFF2-40B4-BE49-F238E27FC236}">
                <a16:creationId xmlns:a16="http://schemas.microsoft.com/office/drawing/2014/main" id="{3F0B1004-5950-4934-B384-CF4409F6526A}"/>
              </a:ext>
            </a:extLst>
          </p:cNvPr>
          <p:cNvSpPr/>
          <p:nvPr/>
        </p:nvSpPr>
        <p:spPr>
          <a:xfrm rot="16200000">
            <a:off x="2558017" y="2552319"/>
            <a:ext cx="488490" cy="387372"/>
          </a:xfrm>
          <a:prstGeom prst="rightArrow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ลูกศร: ขวา 27">
            <a:extLst>
              <a:ext uri="{FF2B5EF4-FFF2-40B4-BE49-F238E27FC236}">
                <a16:creationId xmlns:a16="http://schemas.microsoft.com/office/drawing/2014/main" id="{F296472A-86EC-44F0-984F-5B4C8C4BEA0D}"/>
              </a:ext>
            </a:extLst>
          </p:cNvPr>
          <p:cNvSpPr/>
          <p:nvPr/>
        </p:nvSpPr>
        <p:spPr>
          <a:xfrm rot="5400000">
            <a:off x="8530911" y="4464434"/>
            <a:ext cx="488490" cy="387372"/>
          </a:xfrm>
          <a:prstGeom prst="rightArrow">
            <a:avLst/>
          </a:prstGeom>
          <a:solidFill>
            <a:srgbClr val="FF00FF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ลูกศร: ขวา 28">
            <a:extLst>
              <a:ext uri="{FF2B5EF4-FFF2-40B4-BE49-F238E27FC236}">
                <a16:creationId xmlns:a16="http://schemas.microsoft.com/office/drawing/2014/main" id="{D1BE308B-A581-4C44-8499-B91E0E2C2E96}"/>
              </a:ext>
            </a:extLst>
          </p:cNvPr>
          <p:cNvSpPr/>
          <p:nvPr/>
        </p:nvSpPr>
        <p:spPr>
          <a:xfrm rot="5400000">
            <a:off x="4444065" y="4501234"/>
            <a:ext cx="488490" cy="387372"/>
          </a:xfrm>
          <a:prstGeom prst="rightArrow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ลูกศร: ขวา 29">
            <a:extLst>
              <a:ext uri="{FF2B5EF4-FFF2-40B4-BE49-F238E27FC236}">
                <a16:creationId xmlns:a16="http://schemas.microsoft.com/office/drawing/2014/main" id="{AFE0D829-1EA9-4986-BB53-A59B4D7C77F8}"/>
              </a:ext>
            </a:extLst>
          </p:cNvPr>
          <p:cNvSpPr/>
          <p:nvPr/>
        </p:nvSpPr>
        <p:spPr>
          <a:xfrm rot="16200000">
            <a:off x="6472123" y="2663356"/>
            <a:ext cx="488490" cy="387372"/>
          </a:xfrm>
          <a:prstGeom prst="rightArrow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36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9" grpId="0" animBg="1"/>
      <p:bldP spid="1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CDC8817-D115-4814-A19B-E226AB4156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561"/>
            <a:ext cx="9906000" cy="5572125"/>
          </a:xfrm>
          <a:prstGeom prst="rect">
            <a:avLst/>
          </a:prstGeom>
        </p:spPr>
      </p:pic>
      <p:sp>
        <p:nvSpPr>
          <p:cNvPr id="6" name="คลื่น 5">
            <a:extLst>
              <a:ext uri="{FF2B5EF4-FFF2-40B4-BE49-F238E27FC236}">
                <a16:creationId xmlns:a16="http://schemas.microsoft.com/office/drawing/2014/main" id="{1942DFAC-D327-4855-AD33-1959FC5F06A9}"/>
              </a:ext>
            </a:extLst>
          </p:cNvPr>
          <p:cNvSpPr/>
          <p:nvPr/>
        </p:nvSpPr>
        <p:spPr>
          <a:xfrm>
            <a:off x="0" y="-562482"/>
            <a:ext cx="9906000" cy="1964428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sp>
        <p:nvSpPr>
          <p:cNvPr id="7" name="คลื่น 6">
            <a:extLst>
              <a:ext uri="{FF2B5EF4-FFF2-40B4-BE49-F238E27FC236}">
                <a16:creationId xmlns:a16="http://schemas.microsoft.com/office/drawing/2014/main" id="{2742E572-EF7A-414B-9CA3-F2DE707B1186}"/>
              </a:ext>
            </a:extLst>
          </p:cNvPr>
          <p:cNvSpPr/>
          <p:nvPr/>
        </p:nvSpPr>
        <p:spPr>
          <a:xfrm rot="10800000">
            <a:off x="0" y="5626350"/>
            <a:ext cx="9906000" cy="1669835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63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2" y="446871"/>
            <a:ext cx="694358" cy="99245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7" y="520314"/>
            <a:ext cx="1146880" cy="859053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DF8DA4C2-3231-43B6-BCAB-8387BB5BBFB2}"/>
              </a:ext>
            </a:extLst>
          </p:cNvPr>
          <p:cNvSpPr txBox="1"/>
          <p:nvPr/>
        </p:nvSpPr>
        <p:spPr>
          <a:xfrm>
            <a:off x="3666477" y="773200"/>
            <a:ext cx="3790766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งานส่งเสริมประชาธิปไตยในโรงเรียน</a:t>
            </a:r>
            <a:endParaRPr lang="en-US" sz="24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3C8311B-9F7D-4919-8733-AB3F37E55AFD}"/>
              </a:ext>
            </a:extLst>
          </p:cNvPr>
          <p:cNvSpPr txBox="1"/>
          <p:nvPr/>
        </p:nvSpPr>
        <p:spPr>
          <a:xfrm>
            <a:off x="1022195" y="1401946"/>
            <a:ext cx="8379041" cy="530606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  1.  วางแผนพัฒนาระบอบประชาธิปไตยในโรงเรียน รณรงค์เผยแพร่ประชาธิปไตย และสนับสนุนการ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ทำงานของสภานักเรียนให้จัดทำโครงการ/กิจกรรมในสถานศึกษาให้เกิดคุณภาพต่อพฤติกรรมนักเรียน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	    2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ปรับปรุงห้องแหล่งเรียนรู้ที่ส่งเสริมประชาธิปไตยให้เป็นสำนักงานที่เอื้อต่อการเรียนรู้และการศึกษาดูงาน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	    3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จัดทำปฏิทินการปฏิบัติงาน  การออกคำสั่งต่าง ๆ ที่เกี่ยวข้องกับงานส่งเสริมประชาธิปไตยใน โรงเรียน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	    4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ประสาน ส่งเสริม สนับสนุน การจัดกิจกรรมของสภาเด็กและเยาวชน </a:t>
            </a:r>
            <a:r>
              <a:rPr lang="th-TH" sz="1600" b="1" dirty="0" err="1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ตลอดทั้ง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กิจกรรมที่เป็น ประโยชน์ของนักเรียน 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โดยร่วมมือกับเครือข่ายทุกระดับองค์กร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  5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ดำเนินงานส่งเสริมประชาธิปไตยในโรงเรียนตามแนวนโยบายกระทรวงศึกษาธิการและรัฐสภา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</a:t>
            </a: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6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ส่งเสริมให้นักเรียนได้แสดงความคิดเห็นและมีส่วนร่วมในการพัฒนาสถานศึกษา ทั้งด้านการจัด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กิจกรรมส่งเสริมประชาธิปไตย ความสะอาด การมีส่วนร่วมพัฒนา ความประพฤติและระเบียบวินัยต่างๆของโรงเรียน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   7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เป็นที่ปรึกษา ดูแล กำกับ ติดตาม การบริหารงานส่งเสริมประชาธิปไตยในโรงเรียน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	       8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สรุปและประเมินผลการปฏิบัติงาน เสนอตามขั้นตอนทุกภาคเรียน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           9</a:t>
            </a:r>
            <a:r>
              <a:rPr lang="th-TH" sz="1600" b="1" dirty="0">
                <a:effectLst/>
                <a:latin typeface="JasmineUPC" panose="02020603050405020304" pitchFamily="18" charset="-34"/>
                <a:ea typeface="Times New Roman" panose="02020603050405020304" pitchFamily="18" charset="0"/>
                <a:cs typeface="JasmineUPC" panose="02020603050405020304" pitchFamily="18" charset="-34"/>
              </a:rPr>
              <a:t>. งานอื่น ๆ ที่เกี่ยวข้อง</a:t>
            </a:r>
            <a:endParaRPr lang="en-US" sz="1600" b="1" dirty="0">
              <a:effectLst/>
              <a:latin typeface="JasmineUPC" panose="02020603050405020304" pitchFamily="18" charset="-34"/>
              <a:ea typeface="Times New Roman" panose="02020603050405020304" pitchFamily="18" charset="0"/>
              <a:cs typeface="JasmineUPC" panose="02020603050405020304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465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1655</TotalTime>
  <Words>1588</Words>
  <Application>Microsoft Office PowerPoint</Application>
  <PresentationFormat>กระดาษ A4 (210x297 มม.)</PresentationFormat>
  <Paragraphs>175</Paragraphs>
  <Slides>28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JasmineUPC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ศุฑาวัฒน์ ไชยสา</dc:creator>
  <cp:lastModifiedBy>ศุฑาวัฒน์ ไชยสา</cp:lastModifiedBy>
  <cp:revision>68</cp:revision>
  <dcterms:created xsi:type="dcterms:W3CDTF">2021-03-15T04:35:55Z</dcterms:created>
  <dcterms:modified xsi:type="dcterms:W3CDTF">2021-03-21T03:22:40Z</dcterms:modified>
</cp:coreProperties>
</file>