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64" r:id="rId4"/>
    <p:sldId id="257" r:id="rId5"/>
    <p:sldId id="314" r:id="rId6"/>
    <p:sldId id="265" r:id="rId7"/>
    <p:sldId id="273" r:id="rId8"/>
    <p:sldId id="267" r:id="rId9"/>
    <p:sldId id="268" r:id="rId10"/>
    <p:sldId id="269" r:id="rId11"/>
    <p:sldId id="270" r:id="rId12"/>
    <p:sldId id="271" r:id="rId13"/>
    <p:sldId id="272" r:id="rId14"/>
    <p:sldId id="301" r:id="rId15"/>
    <p:sldId id="298" r:id="rId16"/>
    <p:sldId id="275" r:id="rId17"/>
    <p:sldId id="276" r:id="rId18"/>
    <p:sldId id="299" r:id="rId19"/>
    <p:sldId id="300" r:id="rId2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CC"/>
    <a:srgbClr val="FF99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76" y="-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16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311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46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953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221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430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187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956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527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191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465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2A917-FB88-4758-868A-0C5C4A0C6933}" type="datetimeFigureOut">
              <a:rPr lang="th-TH" smtClean="0"/>
              <a:t>22/03/64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63C0E-5BE6-448E-8432-F29D2EE985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422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hyperlink" Target="https://www.facebook.com/%E0%B8%8A%E0%B9%88%E0%B8%AD%E0%B8%AA%E0%B8%B0%E0%B8%AD%E0%B8%B2%E0%B8%94%E0%B8%95%E0%B9%89%E0%B8%B2%E0%B8%99%E0%B8%97%E0%B8%B8%E0%B8%88%E0%B8%A3%E0%B8%B4%E0%B8%95%E0%B9%82%E0%B8%A3%E0%B8%87%E0%B9%80%E0%B8%A3%E0%B8%B5%E0%B8%A2%E0%B8%99%E0%B8%99%E0%B8%B2%E0%B9%80%E0%B8%8A%E0%B8%B7%E0%B8%AD%E0%B8%81%E0%B8%9E%E0%B8%B4%E0%B8%97%E0%B8%A2%E0%B8%B2%E0%B8%AA%E0%B8%A3%E0%B8%A3%E0%B8%84%E0%B9%8C-101803471586044/?ref=page_interna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7.jpg"/><Relationship Id="rId5" Type="http://schemas.openxmlformats.org/officeDocument/2006/relationships/image" Target="../media/image3.png"/><Relationship Id="rId10" Type="http://schemas.openxmlformats.org/officeDocument/2006/relationships/image" Target="../media/image26.jpg"/><Relationship Id="rId4" Type="http://schemas.microsoft.com/office/2007/relationships/hdphoto" Target="../media/hdphoto1.wdp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facebook.com/search/top?q=%E0%B8%9A%E0%B8%A3%E0%B8%B4%E0%B8%A9%E0%B8%B1%E0%B8%97%E0%B8%AA%E0%B8%A3%E0%B9%89%E0%B8%B2%E0%B8%87%E0%B8%81%E0%B8%B2%E0%B8%A3%E0%B8%94%E0%B8%B5%20%E0%B9%82%E0%B8%A3%E0%B8%87%E0%B9%80%E0%B8%A3%E0%B8%B5%E0%B8%A2%E0%B8%99%E0%B8%99%E0%B8%B2%E0%B9%80%E0%B8%8A%E0%B8%B7%E0%B8%AD%E0%B8%81%E0%B8%9E%E0%B8%B4%E0%B8%97%E0%B8%A2%E0%B8%B2%E0%B8%AA%E0%B8%A3%E0%B8%A3%E0%B8%84%E0%B9%8C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12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0.jpeg"/><Relationship Id="rId5" Type="http://schemas.openxmlformats.org/officeDocument/2006/relationships/image" Target="../media/image3.png"/><Relationship Id="rId10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png"/><Relationship Id="rId7" Type="http://schemas.openxmlformats.org/officeDocument/2006/relationships/image" Target="../media/image13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5.JPG"/><Relationship Id="rId5" Type="http://schemas.openxmlformats.org/officeDocument/2006/relationships/image" Target="../media/image3.png"/><Relationship Id="rId10" Type="http://schemas.openxmlformats.org/officeDocument/2006/relationships/image" Target="../media/image34.JPG"/><Relationship Id="rId4" Type="http://schemas.microsoft.com/office/2007/relationships/hdphoto" Target="../media/hdphoto1.wdp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image" Target="../media/image15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41.JPG"/><Relationship Id="rId4" Type="http://schemas.microsoft.com/office/2007/relationships/hdphoto" Target="../media/hdphoto1.wdp"/><Relationship Id="rId9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42.jpg"/><Relationship Id="rId12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44.jpg"/><Relationship Id="rId1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12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2.jpg"/><Relationship Id="rId5" Type="http://schemas.openxmlformats.org/officeDocument/2006/relationships/image" Target="../media/image3.png"/><Relationship Id="rId10" Type="http://schemas.openxmlformats.org/officeDocument/2006/relationships/image" Target="../media/image51.jpeg"/><Relationship Id="rId4" Type="http://schemas.microsoft.com/office/2007/relationships/hdphoto" Target="../media/hdphoto1.wdp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hyperlink" Target="https://drive.google.com/drive/folders/1uTJUbDkruGRL0cgBxbNcjV983xTcLAbm?usp=sharin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hyperlink" Target="https://nachuakpit.ac.th/online/course/9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hyperlink" Target="https://classroom.google.com/u/0/c/MTAwOTUxODA4MDY1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12" Type="http://schemas.openxmlformats.org/officeDocument/2006/relationships/image" Target="../media/image15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4.jpg"/><Relationship Id="rId5" Type="http://schemas.openxmlformats.org/officeDocument/2006/relationships/image" Target="../media/image3.png"/><Relationship Id="rId10" Type="http://schemas.openxmlformats.org/officeDocument/2006/relationships/image" Target="../media/image13.jfif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hyperlink" Target="https://www.facebook.com/%E0%B8%AA%E0%B8%A0%E0%B8%B2%E0%B9%80%E0%B8%94%E0%B9%87%E0%B8%81%E0%B9%81%E0%B8%A5%E0%B8%B0%E0%B9%80%E0%B8%A2%E0%B8%B2%E0%B8%A7%E0%B8%8A%E0%B8%99%E0%B8%AD%E0%B8%B3%E0%B9%80%E0%B8%A0%E0%B8%AD%E0%B8%99%E0%B8%B2%E0%B9%80%E0%B8%8A%E0%B8%B7%E0%B8%AD%E0%B8%81-104747061001687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hyperlink" Target="https://fb.watch/4gqbaHmlN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9.jpg"/><Relationship Id="rId5" Type="http://schemas.openxmlformats.org/officeDocument/2006/relationships/image" Target="../media/image3.png"/><Relationship Id="rId10" Type="http://schemas.openxmlformats.org/officeDocument/2006/relationships/image" Target="../media/image18.jpg"/><Relationship Id="rId4" Type="http://schemas.microsoft.com/office/2007/relationships/hdphoto" Target="../media/hdphoto1.wdp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hyperlink" Target="https://fb.watch/4giB0NORoI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12" Type="http://schemas.openxmlformats.org/officeDocument/2006/relationships/hyperlink" Target="https://fb.watch/4ginaNFokK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3.jpg"/><Relationship Id="rId5" Type="http://schemas.openxmlformats.org/officeDocument/2006/relationships/image" Target="../media/image3.png"/><Relationship Id="rId10" Type="http://schemas.openxmlformats.org/officeDocument/2006/relationships/image" Target="../media/image22.jpg"/><Relationship Id="rId4" Type="http://schemas.microsoft.com/office/2007/relationships/hdphoto" Target="../media/hdphoto1.wdp"/><Relationship Id="rId9" Type="http://schemas.openxmlformats.org/officeDocument/2006/relationships/image" Target="../media/image21.jpg"/><Relationship Id="rId14" Type="http://schemas.openxmlformats.org/officeDocument/2006/relationships/hyperlink" Target="https://www.facebook.com/sapa.nachuakp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086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63" y="183885"/>
            <a:ext cx="1003387" cy="143415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40" y="336479"/>
            <a:ext cx="1783590" cy="1335971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98349C7-A3BE-4DA5-9077-2D311199F2A6}"/>
              </a:ext>
            </a:extLst>
          </p:cNvPr>
          <p:cNvSpPr txBox="1"/>
          <p:nvPr/>
        </p:nvSpPr>
        <p:spPr>
          <a:xfrm>
            <a:off x="3457113" y="1638974"/>
            <a:ext cx="3133817" cy="954107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รายงานผลการปฏิบัติงาน</a:t>
            </a:r>
          </a:p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ประจำปีการศึกษา 2563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9BA6022-5161-4E13-B522-8355B432E208}"/>
              </a:ext>
            </a:extLst>
          </p:cNvPr>
          <p:cNvSpPr txBox="1"/>
          <p:nvPr/>
        </p:nvSpPr>
        <p:spPr>
          <a:xfrm>
            <a:off x="3457113" y="3923089"/>
            <a:ext cx="3133817" cy="954107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นายศ</a:t>
            </a:r>
            <a:r>
              <a:rPr lang="th-TH" sz="28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ุฑาวัฒน์</a:t>
            </a:r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ไชยสา</a:t>
            </a:r>
          </a:p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ตำแหน่ง ครู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2C833ED-9AAF-4058-87B0-24CF8ECEEFCD}"/>
              </a:ext>
            </a:extLst>
          </p:cNvPr>
          <p:cNvSpPr txBox="1"/>
          <p:nvPr/>
        </p:nvSpPr>
        <p:spPr>
          <a:xfrm>
            <a:off x="1745201" y="5130630"/>
            <a:ext cx="6415597" cy="1384995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โรงเรียนนาเชือกพิทยาสรรค์</a:t>
            </a:r>
          </a:p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สำนักงานเขตพื้นที่การศึกษามัธยมศึกษา </a:t>
            </a:r>
          </a:p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มหาสารคาม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A6E92C0-0A50-47EA-951A-381E6DEF71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375" l="9875" r="89969">
                        <a14:foregroundMark x1="48433" y1="54896" x2="48433" y2="54896"/>
                        <a14:foregroundMark x1="35266" y1="62500" x2="35266" y2="62500"/>
                        <a14:foregroundMark x1="31505" y1="56563" x2="32759" y2="93438"/>
                        <a14:foregroundMark x1="32759" y1="93438" x2="39655" y2="99792"/>
                        <a14:foregroundMark x1="39655" y1="99792" x2="63480" y2="99271"/>
                        <a14:foregroundMark x1="63480" y1="99271" x2="65361" y2="92396"/>
                        <a14:foregroundMark x1="65361" y1="92396" x2="71787" y2="86667"/>
                        <a14:foregroundMark x1="71787" y1="86667" x2="73824" y2="71563"/>
                        <a14:foregroundMark x1="73155" y1="69479" x2="69279" y2="57396"/>
                        <a14:foregroundMark x1="73423" y1="70313" x2="73155" y2="69479"/>
                        <a14:foregroundMark x1="73757" y1="71354" x2="73423" y2="70313"/>
                        <a14:foregroundMark x1="73824" y1="71563" x2="73757" y2="71354"/>
                        <a14:foregroundMark x1="69279" y1="57396" x2="49843" y2="63958"/>
                        <a14:foregroundMark x1="49843" y1="63958" x2="32132" y2="58333"/>
                        <a14:foregroundMark x1="54702" y1="41979" x2="54702" y2="41979"/>
                        <a14:foregroundMark x1="44514" y1="71146" x2="44514" y2="71146"/>
                        <a14:foregroundMark x1="40125" y1="68854" x2="62382" y2="67604"/>
                        <a14:foregroundMark x1="62382" y1="67604" x2="58777" y2="74792"/>
                        <a14:foregroundMark x1="58777" y1="74792" x2="47649" y2="78646"/>
                        <a14:foregroundMark x1="47649" y1="78646" x2="36520" y2="79271"/>
                        <a14:foregroundMark x1="36520" y1="79271" x2="31661" y2="85938"/>
                        <a14:foregroundMark x1="31661" y1="85938" x2="37147" y2="91979"/>
                        <a14:foregroundMark x1="37147" y1="91979" x2="49530" y2="95417"/>
                        <a14:foregroundMark x1="49530" y1="95417" x2="57680" y2="90208"/>
                        <a14:foregroundMark x1="57680" y1="90208" x2="58621" y2="82917"/>
                        <a14:foregroundMark x1="58621" y1="82917" x2="48903" y2="78958"/>
                        <a14:foregroundMark x1="48903" y1="78958" x2="39812" y2="68854"/>
                        <a14:foregroundMark x1="62069" y1="99063" x2="38245" y2="99063"/>
                        <a14:foregroundMark x1="38245" y1="99063" x2="36520" y2="99375"/>
                        <a14:foregroundMark x1="50470" y1="37708" x2="50470" y2="37708"/>
                        <a14:foregroundMark x1="46238" y1="38333" x2="46238" y2="38333"/>
                        <a14:foregroundMark x1="40596" y1="42500" x2="48903" y2="37500"/>
                        <a14:foregroundMark x1="48903" y1="37500" x2="40125" y2="42188"/>
                        <a14:foregroundMark x1="40125" y1="42188" x2="40125" y2="42292"/>
                        <a14:foregroundMark x1="55486" y1="40729" x2="54545" y2="41458"/>
                        <a14:foregroundMark x1="54075" y1="40729" x2="54075" y2="40000"/>
                        <a14:foregroundMark x1="55643" y1="40729" x2="55643" y2="40729"/>
                        <a14:backgroundMark x1="75549" y1="69479" x2="75549" y2="69479"/>
                        <a14:backgroundMark x1="77116" y1="83021" x2="77116" y2="83021"/>
                        <a14:backgroundMark x1="74295" y1="82604" x2="84483" y2="84688"/>
                        <a14:backgroundMark x1="84483" y1="84688" x2="77273" y2="82500"/>
                        <a14:backgroundMark x1="28213" y1="82292" x2="17555" y2="84896"/>
                        <a14:backgroundMark x1="17555" y1="84896" x2="11129" y2="83646"/>
                        <a14:backgroundMark x1="12382" y1="82188" x2="14734" y2="81979"/>
                        <a14:backgroundMark x1="73511" y1="70313" x2="73511" y2="70313"/>
                        <a14:backgroundMark x1="73511" y1="71354" x2="73511" y2="71354"/>
                        <a14:backgroundMark x1="42947" y1="50521" x2="42947" y2="50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315" t="-15146" r="13315" b="15146"/>
          <a:stretch/>
        </p:blipFill>
        <p:spPr>
          <a:xfrm>
            <a:off x="6142656" y="183885"/>
            <a:ext cx="455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B419321-FA30-447B-B0B1-22C9FD58B663}"/>
              </a:ext>
            </a:extLst>
          </p:cNvPr>
          <p:cNvSpPr txBox="1"/>
          <p:nvPr/>
        </p:nvSpPr>
        <p:spPr>
          <a:xfrm>
            <a:off x="2189985" y="964254"/>
            <a:ext cx="160538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โรงเรียนสุจริต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C0F1EB5-04F7-4749-A5C0-344FB8273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15" y="781716"/>
            <a:ext cx="1685795" cy="168579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7B4C92D-8A4D-4B2C-A601-201FE386A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29" y="4672744"/>
            <a:ext cx="3029799" cy="201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4E21855-B86A-46D2-985F-45A58FBFB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9" y="3231847"/>
            <a:ext cx="3065286" cy="2043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E7A0BBB-4F33-433E-9E88-F87EE8B400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42" y="4571298"/>
            <a:ext cx="3358349" cy="2238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0B3239B8-2CC8-4924-9930-BAFE6B5CEE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26" y="3241374"/>
            <a:ext cx="3243461" cy="2162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69C73A4F-8A51-4017-8611-CBE87CE59978}"/>
              </a:ext>
            </a:extLst>
          </p:cNvPr>
          <p:cNvSpPr txBox="1"/>
          <p:nvPr/>
        </p:nvSpPr>
        <p:spPr>
          <a:xfrm>
            <a:off x="2197483" y="2063124"/>
            <a:ext cx="2858610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</a:rPr>
              <a:t>โครงการ "เพื่อน้องท้องอิ่ม"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E286CD4-6B32-4626-96D5-FE12ED67441A}"/>
              </a:ext>
            </a:extLst>
          </p:cNvPr>
          <p:cNvSpPr txBox="1"/>
          <p:nvPr/>
        </p:nvSpPr>
        <p:spPr>
          <a:xfrm>
            <a:off x="2197483" y="2726048"/>
            <a:ext cx="5024760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12"/>
              </a:rPr>
              <a:t>องค์กรช่อสะอาดต้านทุจริตโรงเรียนนาเชือกพิทยาสรรค์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FDB88E2-06E3-49A2-81E9-54041D2391FD}"/>
              </a:ext>
            </a:extLst>
          </p:cNvPr>
          <p:cNvSpPr txBox="1"/>
          <p:nvPr/>
        </p:nvSpPr>
        <p:spPr>
          <a:xfrm>
            <a:off x="2197483" y="1531607"/>
            <a:ext cx="3073265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ช่อสะอาดต้านทุจริต(โรงเรียนสุจริต</a:t>
            </a:r>
          </a:p>
        </p:txBody>
      </p:sp>
    </p:spTree>
    <p:extLst>
      <p:ext uri="{BB962C8B-B14F-4D97-AF65-F5344CB8AC3E}">
        <p14:creationId xmlns:p14="http://schemas.microsoft.com/office/powerpoint/2010/main" val="19103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B7DCC339-898B-408E-A33E-5188DB94BB90}"/>
              </a:ext>
            </a:extLst>
          </p:cNvPr>
          <p:cNvSpPr txBox="1"/>
          <p:nvPr/>
        </p:nvSpPr>
        <p:spPr>
          <a:xfrm>
            <a:off x="2203031" y="964254"/>
            <a:ext cx="1934419" cy="461665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บริษัทสร้างการดี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7273173-BF15-4E90-A986-1EC9E62F6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28" y="831089"/>
            <a:ext cx="2481429" cy="2464746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3F1110E-4B3A-4D38-A0FE-16417B2D2EC4}"/>
              </a:ext>
            </a:extLst>
          </p:cNvPr>
          <p:cNvSpPr txBox="1"/>
          <p:nvPr/>
        </p:nvSpPr>
        <p:spPr>
          <a:xfrm>
            <a:off x="2203030" y="1764724"/>
            <a:ext cx="4937455" cy="830997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  <a:hlinkClick r:id="rId8"/>
              </a:rPr>
              <a:t>เพจ บริษัทสร้างการดี โรงเรียนนาเชือกพิทยาสรรค์</a:t>
            </a:r>
            <a:endParaRPr lang="th-TH" sz="24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026" name="Picture 2" descr="อาจเป็นรูปภาพของ 5 คน, ผู้คนกำลังยืน และสถานที่ในร่ม">
            <a:extLst>
              <a:ext uri="{FF2B5EF4-FFF2-40B4-BE49-F238E27FC236}">
                <a16:creationId xmlns:a16="http://schemas.microsoft.com/office/drawing/2014/main" id="{6EEF49C0-AA1F-4261-8C72-C612B97CB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2" y="2640156"/>
            <a:ext cx="3442460" cy="229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อาจเป็นรูปภาพของ 15 คน, ผู้คนกำลังยืน และผู้คนกำลังนั่ง">
            <a:extLst>
              <a:ext uri="{FF2B5EF4-FFF2-40B4-BE49-F238E27FC236}">
                <a16:creationId xmlns:a16="http://schemas.microsoft.com/office/drawing/2014/main" id="{922F4BA1-4D39-41C8-9034-B6285F9D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299" y="4346148"/>
            <a:ext cx="3410117" cy="2272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อาจเป็นรูปภาพของ 3 คน, ผู้คนกำลังยืน และผู้คนกำลังนั่ง">
            <a:extLst>
              <a:ext uri="{FF2B5EF4-FFF2-40B4-BE49-F238E27FC236}">
                <a16:creationId xmlns:a16="http://schemas.microsoft.com/office/drawing/2014/main" id="{E27DBC7F-7AD2-4334-B963-1453EE21C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33" y="2910211"/>
            <a:ext cx="3095490" cy="2062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อาจเป็นรูปภาพของ 5 คน และผู้คนกำลังยืน">
            <a:extLst>
              <a:ext uri="{FF2B5EF4-FFF2-40B4-BE49-F238E27FC236}">
                <a16:creationId xmlns:a16="http://schemas.microsoft.com/office/drawing/2014/main" id="{555D62FD-0DB7-41F4-BBD6-F74BE0417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88" y="4456940"/>
            <a:ext cx="3271854" cy="2181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22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420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36DD314-D1DC-49E8-8473-5CB8BA6CA6C6}"/>
              </a:ext>
            </a:extLst>
          </p:cNvPr>
          <p:cNvSpPr txBox="1"/>
          <p:nvPr/>
        </p:nvSpPr>
        <p:spPr>
          <a:xfrm>
            <a:off x="2015022" y="940281"/>
            <a:ext cx="205825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ห้องเรียนคุณธรรม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AA5E8AB-96C8-41E3-8DDA-B2A6E3BB4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21" y="866539"/>
            <a:ext cx="1937309" cy="193730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0C35ADC-BAB2-4532-A3FC-332E3B7103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8" y="1831874"/>
            <a:ext cx="1937308" cy="267202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9D966F6-3555-4F53-913A-0E9ACE54BB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44" y="3254041"/>
            <a:ext cx="2166544" cy="312945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B2F7D9B-EE06-4377-B716-0624515518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88" y="1744280"/>
            <a:ext cx="2371110" cy="3019521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CE78451-AFFE-4A19-99D1-679E5176B2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8" y="3200145"/>
            <a:ext cx="2166543" cy="30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93C78C5-285E-4041-A9C3-47C71CF23819}"/>
              </a:ext>
            </a:extLst>
          </p:cNvPr>
          <p:cNvSpPr txBox="1"/>
          <p:nvPr/>
        </p:nvSpPr>
        <p:spPr>
          <a:xfrm>
            <a:off x="2176758" y="964254"/>
            <a:ext cx="1709388" cy="461665"/>
          </a:xfrm>
          <a:prstGeom prst="rect">
            <a:avLst/>
          </a:prstGeom>
          <a:solidFill>
            <a:srgbClr val="66FF33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ปปช.</a:t>
            </a:r>
            <a:r>
              <a:rPr lang="th-TH" sz="24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สพฐ</a:t>
            </a:r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.น้อย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4940683-70D8-4EB3-BD85-EA4BB36675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21" y="884206"/>
            <a:ext cx="1741009" cy="174100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89FE5AC-E46A-480C-915C-0A4A4215F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82" y="2019817"/>
            <a:ext cx="2766523" cy="3873929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59A1FB7-8F62-4ABF-ABEA-F80FA4FBA7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22" y="2019817"/>
            <a:ext cx="2849573" cy="38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1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E832302-58B5-441E-BBC8-569FB8E2FF9F}"/>
              </a:ext>
            </a:extLst>
          </p:cNvPr>
          <p:cNvSpPr txBox="1"/>
          <p:nvPr/>
        </p:nvSpPr>
        <p:spPr>
          <a:xfrm>
            <a:off x="2015022" y="985421"/>
            <a:ext cx="1713599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งานเวรยาม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4D87F7B-2863-44A1-8E00-A89A15390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6" y="1724237"/>
            <a:ext cx="2077566" cy="282966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416ECC2-FF24-4273-A316-5E57C2B61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38" y="3246920"/>
            <a:ext cx="2077566" cy="248612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9B59138-1DB6-4527-85F3-D3BFB0E159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98" y="1195087"/>
            <a:ext cx="3904093" cy="246897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A7D5186-3607-455E-849B-4CDB9F8BAA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17" y="3851561"/>
            <a:ext cx="4232576" cy="24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5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E82A4173-2AD0-44B9-889D-E12ECF4BA384}"/>
              </a:ext>
            </a:extLst>
          </p:cNvPr>
          <p:cNvSpPr txBox="1"/>
          <p:nvPr/>
        </p:nvSpPr>
        <p:spPr>
          <a:xfrm>
            <a:off x="3812253" y="992883"/>
            <a:ext cx="2425683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ผลจากการปฏิบัติงาน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7211993B-97FB-4BF0-9CAC-5DDFA682A9AB}"/>
              </a:ext>
            </a:extLst>
          </p:cNvPr>
          <p:cNvSpPr txBox="1"/>
          <p:nvPr/>
        </p:nvSpPr>
        <p:spPr>
          <a:xfrm>
            <a:off x="978444" y="2118570"/>
            <a:ext cx="113528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ตนเอง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0B7A090A-F004-47BC-998F-37B6B79380E4}"/>
              </a:ext>
            </a:extLst>
          </p:cNvPr>
          <p:cNvSpPr txBox="1"/>
          <p:nvPr/>
        </p:nvSpPr>
        <p:spPr>
          <a:xfrm>
            <a:off x="7610912" y="2814015"/>
            <a:ext cx="1661604" cy="3693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สถานศึกษามีส่วนร่วมกับชุมชน ในกิจกรรมต่างๆตลอดปีการศึกษา ตลอดจนกิจกรรม ที่เป็นประโยชน์ กิจกรรมวันสำคัญ จนทำให้เกิดความร่วมมือ ความเข้าใจที่ดีต่อกัน เกิดความรักและความภาคภูมิใจในโรงเรียน และท้องถิ่น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9984538F-BCEC-4022-83DA-175D362FB8CB}"/>
              </a:ext>
            </a:extLst>
          </p:cNvPr>
          <p:cNvSpPr txBox="1"/>
          <p:nvPr/>
        </p:nvSpPr>
        <p:spPr>
          <a:xfrm>
            <a:off x="5267420" y="2820390"/>
            <a:ext cx="1941033" cy="3693319"/>
          </a:xfrm>
          <a:prstGeom prst="rect">
            <a:avLst/>
          </a:prstGeom>
          <a:solidFill>
            <a:srgbClr val="FF66CC"/>
          </a:solidFill>
          <a:ln w="38100"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ได้รับการยอมรับจากผู้ปกครองและชุมชนในด้านการดูแล เอาใจใส่ของครูที่มีต่อนักเรียนในด้านการจัดกิจกรรมการเรียนการสอน การดูแลด้าน พฤติกรรม คุณลักษณะที่พึงประสงค์ด้านกิริยา มารยาท ความมีวินัยในตนเอง ความ รับผิดชอบ </a:t>
            </a:r>
          </a:p>
          <a:p>
            <a:endParaRPr lang="th-TH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D72D2ACA-B42F-4223-8D0D-4D8D099EF33E}"/>
              </a:ext>
            </a:extLst>
          </p:cNvPr>
          <p:cNvSpPr txBox="1"/>
          <p:nvPr/>
        </p:nvSpPr>
        <p:spPr>
          <a:xfrm>
            <a:off x="2955108" y="2814014"/>
            <a:ext cx="1941033" cy="3693319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ผู้เรียนสามารถนำความรู้ความเข้าใจและ ทักษะไปบูรณาการและประยุกต์ใช้ในชีวิตประจำวันเป็นการเพิ่มพูนสมรรถนะตนเองให้ มากขึ้นและส่งผลให้การใช้ชีวิตภายหน้า บนพื้นฐานคุณธรรม นำความรู้ และเศรษฐกิจ พอเพียง ตลอดจนการอยู่ร่วมกันในสังคมได้อย่างมีความสุข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37FDB179-E20A-4C05-BC21-FCE7D02BFBE6}"/>
              </a:ext>
            </a:extLst>
          </p:cNvPr>
          <p:cNvSpPr txBox="1"/>
          <p:nvPr/>
        </p:nvSpPr>
        <p:spPr>
          <a:xfrm>
            <a:off x="513954" y="2787333"/>
            <a:ext cx="2038695" cy="36933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มีการวางแผนการจัดกิจกรรมการเรียนรู้อย่างเป็นระบบมีการจัดการเรียนรู้ที่เน้นผู้เรียนเป็นสำคัญ โดยใช้สื่อทีหลากหลาย เน้นกระบวนการคิด เพื่อส่งเสริมพัฒนาการของนักเรียนทั้ง </a:t>
            </a:r>
            <a:r>
              <a:rPr lang="en-US" b="1" dirty="0">
                <a:latin typeface="JasmineUPC" panose="02020603050405020304" pitchFamily="18" charset="-34"/>
                <a:cs typeface="JasmineUPC" panose="02020603050405020304" pitchFamily="18" charset="-34"/>
              </a:rPr>
              <a:t>4 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ด้าน ได้แก่ ด้านร่างกาย อารมณ์ จิตใจ สังคม และสติปัญญา และมีคุณธรรม จริยธรรม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80BBE602-04B4-4263-AEC8-7F64C350F08E}"/>
              </a:ext>
            </a:extLst>
          </p:cNvPr>
          <p:cNvSpPr txBox="1"/>
          <p:nvPr/>
        </p:nvSpPr>
        <p:spPr>
          <a:xfrm>
            <a:off x="3274598" y="2118570"/>
            <a:ext cx="1302051" cy="461665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นักเรียน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382DC0DE-9B9D-4C8F-9CDB-D1E9FAF0E380}"/>
              </a:ext>
            </a:extLst>
          </p:cNvPr>
          <p:cNvSpPr txBox="1"/>
          <p:nvPr/>
        </p:nvSpPr>
        <p:spPr>
          <a:xfrm>
            <a:off x="5478790" y="2108297"/>
            <a:ext cx="1518291" cy="461665"/>
          </a:xfrm>
          <a:prstGeom prst="rect">
            <a:avLst/>
          </a:prstGeom>
          <a:solidFill>
            <a:srgbClr val="FF66CC"/>
          </a:solidFill>
          <a:ln w="38100"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สถานศึกษา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94684A7B-6B23-44ED-A28B-896AADC0E3DC}"/>
              </a:ext>
            </a:extLst>
          </p:cNvPr>
          <p:cNvSpPr txBox="1"/>
          <p:nvPr/>
        </p:nvSpPr>
        <p:spPr>
          <a:xfrm>
            <a:off x="7874070" y="2118570"/>
            <a:ext cx="113528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ชุมชน</a:t>
            </a:r>
          </a:p>
        </p:txBody>
      </p:sp>
    </p:spTree>
    <p:extLst>
      <p:ext uri="{BB962C8B-B14F-4D97-AF65-F5344CB8AC3E}">
        <p14:creationId xmlns:p14="http://schemas.microsoft.com/office/powerpoint/2010/main" val="10503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461900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066AEA2-706B-4AB2-9BA2-BEF0ADD14C3C}"/>
              </a:ext>
            </a:extLst>
          </p:cNvPr>
          <p:cNvSpPr txBox="1"/>
          <p:nvPr/>
        </p:nvSpPr>
        <p:spPr>
          <a:xfrm>
            <a:off x="2448685" y="964254"/>
            <a:ext cx="3511825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รางวัลที่ได้รับจากการปฏิบัติงาน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72F8B41-ACA6-4F3A-B365-128A58808A78}"/>
              </a:ext>
            </a:extLst>
          </p:cNvPr>
          <p:cNvSpPr txBox="1"/>
          <p:nvPr/>
        </p:nvSpPr>
        <p:spPr>
          <a:xfrm>
            <a:off x="6128377" y="1281197"/>
            <a:ext cx="113528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ตนเอง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27EB47F-1665-4EEC-A1D2-4B40A5C2C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4" y="1929248"/>
            <a:ext cx="2600281" cy="195860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EA526DD-B602-4EAE-A736-CAB0DC0BF5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11823" r="17493" b="10766"/>
          <a:stretch/>
        </p:blipFill>
        <p:spPr>
          <a:xfrm rot="16200000">
            <a:off x="3850168" y="1553291"/>
            <a:ext cx="1958604" cy="273655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BF494D3-0351-40AE-8229-67EDE24F44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48" y="1923525"/>
            <a:ext cx="2721056" cy="1923074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2A6E32A-B0AB-4053-81CA-BC35DFA9927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375" l="9875" r="89969">
                        <a14:foregroundMark x1="48433" y1="54896" x2="48433" y2="54896"/>
                        <a14:foregroundMark x1="35266" y1="62500" x2="35266" y2="62500"/>
                        <a14:foregroundMark x1="31505" y1="56563" x2="32759" y2="93438"/>
                        <a14:foregroundMark x1="32759" y1="93438" x2="39655" y2="99792"/>
                        <a14:foregroundMark x1="39655" y1="99792" x2="63480" y2="99271"/>
                        <a14:foregroundMark x1="63480" y1="99271" x2="65361" y2="92396"/>
                        <a14:foregroundMark x1="65361" y1="92396" x2="71787" y2="86667"/>
                        <a14:foregroundMark x1="71787" y1="86667" x2="73824" y2="71563"/>
                        <a14:foregroundMark x1="73155" y1="69479" x2="69279" y2="57396"/>
                        <a14:foregroundMark x1="73423" y1="70313" x2="73155" y2="69479"/>
                        <a14:foregroundMark x1="73757" y1="71354" x2="73423" y2="70313"/>
                        <a14:foregroundMark x1="73824" y1="71563" x2="73757" y2="71354"/>
                        <a14:foregroundMark x1="69279" y1="57396" x2="49843" y2="63958"/>
                        <a14:foregroundMark x1="49843" y1="63958" x2="32132" y2="58333"/>
                        <a14:foregroundMark x1="54702" y1="41979" x2="54702" y2="41979"/>
                        <a14:foregroundMark x1="44514" y1="71146" x2="44514" y2="71146"/>
                        <a14:foregroundMark x1="40125" y1="68854" x2="62382" y2="67604"/>
                        <a14:foregroundMark x1="62382" y1="67604" x2="58777" y2="74792"/>
                        <a14:foregroundMark x1="58777" y1="74792" x2="47649" y2="78646"/>
                        <a14:foregroundMark x1="47649" y1="78646" x2="36520" y2="79271"/>
                        <a14:foregroundMark x1="36520" y1="79271" x2="31661" y2="85938"/>
                        <a14:foregroundMark x1="31661" y1="85938" x2="37147" y2="91979"/>
                        <a14:foregroundMark x1="37147" y1="91979" x2="49530" y2="95417"/>
                        <a14:foregroundMark x1="49530" y1="95417" x2="57680" y2="90208"/>
                        <a14:foregroundMark x1="57680" y1="90208" x2="58621" y2="82917"/>
                        <a14:foregroundMark x1="58621" y1="82917" x2="48903" y2="78958"/>
                        <a14:foregroundMark x1="48903" y1="78958" x2="39812" y2="68854"/>
                        <a14:foregroundMark x1="62069" y1="99063" x2="38245" y2="99063"/>
                        <a14:foregroundMark x1="38245" y1="99063" x2="36520" y2="99375"/>
                        <a14:foregroundMark x1="50470" y1="37708" x2="50470" y2="37708"/>
                        <a14:foregroundMark x1="46238" y1="38333" x2="46238" y2="38333"/>
                        <a14:foregroundMark x1="40596" y1="42500" x2="48903" y2="37500"/>
                        <a14:foregroundMark x1="48903" y1="37500" x2="40125" y2="42188"/>
                        <a14:foregroundMark x1="40125" y1="42188" x2="40125" y2="42292"/>
                        <a14:foregroundMark x1="55486" y1="40729" x2="54545" y2="41458"/>
                        <a14:foregroundMark x1="54075" y1="40729" x2="54075" y2="40000"/>
                        <a14:foregroundMark x1="55643" y1="40729" x2="55643" y2="40729"/>
                        <a14:backgroundMark x1="75549" y1="69479" x2="75549" y2="69479"/>
                        <a14:backgroundMark x1="77116" y1="83021" x2="77116" y2="83021"/>
                        <a14:backgroundMark x1="74295" y1="82604" x2="84483" y2="84688"/>
                        <a14:backgroundMark x1="84483" y1="84688" x2="77273" y2="82500"/>
                        <a14:backgroundMark x1="28213" y1="82292" x2="17555" y2="84896"/>
                        <a14:backgroundMark x1="17555" y1="84896" x2="11129" y2="83646"/>
                        <a14:backgroundMark x1="12382" y1="82188" x2="14734" y2="81979"/>
                        <a14:backgroundMark x1="73511" y1="70313" x2="73511" y2="70313"/>
                        <a14:backgroundMark x1="73511" y1="71354" x2="73511" y2="71354"/>
                        <a14:backgroundMark x1="42947" y1="50521" x2="42947" y2="50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315" t="-15146" r="13315" b="15146"/>
          <a:stretch/>
        </p:blipFill>
        <p:spPr>
          <a:xfrm>
            <a:off x="6267117" y="429984"/>
            <a:ext cx="4557713" cy="6858000"/>
          </a:xfrm>
          <a:prstGeom prst="rect">
            <a:avLst/>
          </a:prstGeom>
        </p:spPr>
      </p:pic>
      <p:pic>
        <p:nvPicPr>
          <p:cNvPr id="1026" name="Picture 2" descr="อาจเป็นรูปภาพของ ข้อความ">
            <a:extLst>
              <a:ext uri="{FF2B5EF4-FFF2-40B4-BE49-F238E27FC236}">
                <a16:creationId xmlns:a16="http://schemas.microsoft.com/office/drawing/2014/main" id="{7E3DEC4A-2BCC-48A1-ABB1-2656E33B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41" y="4301639"/>
            <a:ext cx="2559098" cy="182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อาจเป็นรูปภาพของ หนึ่งคนขึ้นไป และข้อความ">
            <a:extLst>
              <a:ext uri="{FF2B5EF4-FFF2-40B4-BE49-F238E27FC236}">
                <a16:creationId xmlns:a16="http://schemas.microsoft.com/office/drawing/2014/main" id="{F4A6CD8D-FDB9-4FB1-A2CE-B6BAF7CB7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29" y="4280441"/>
            <a:ext cx="2586704" cy="182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ไม่มีคำอธิบายรูปภาพ">
            <a:extLst>
              <a:ext uri="{FF2B5EF4-FFF2-40B4-BE49-F238E27FC236}">
                <a16:creationId xmlns:a16="http://schemas.microsoft.com/office/drawing/2014/main" id="{DF796CC0-A1BF-4540-A880-E189BA5AD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6" y="4297303"/>
            <a:ext cx="2441359" cy="195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3261769-0ABE-41F3-8AE5-E86B2D3FCF2A}"/>
              </a:ext>
            </a:extLst>
          </p:cNvPr>
          <p:cNvSpPr txBox="1"/>
          <p:nvPr/>
        </p:nvSpPr>
        <p:spPr>
          <a:xfrm>
            <a:off x="6426170" y="1624614"/>
            <a:ext cx="1302051" cy="461665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นักเรียน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47A636F-9D0D-4660-AB36-C44C170BB8A9}"/>
              </a:ext>
            </a:extLst>
          </p:cNvPr>
          <p:cNvSpPr txBox="1"/>
          <p:nvPr/>
        </p:nvSpPr>
        <p:spPr>
          <a:xfrm>
            <a:off x="2820736" y="929237"/>
            <a:ext cx="3511825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รางวัลที่ได้รับจากการปฏิบัติงาน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B8372CC-3E45-4ECD-80B1-28FC5235DBF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5887" y="1882228"/>
            <a:ext cx="1762760" cy="26162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1FB09E1-0662-4D7E-BEDC-F970E3466D2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05" y="2313306"/>
            <a:ext cx="2446596" cy="177251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A577213-1AF7-4474-A639-0DD6D501E6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617" y="2308947"/>
            <a:ext cx="2446596" cy="1772514"/>
          </a:xfrm>
          <a:prstGeom prst="rect">
            <a:avLst/>
          </a:prstGeom>
        </p:spPr>
      </p:pic>
      <p:pic>
        <p:nvPicPr>
          <p:cNvPr id="14" name="Picture 2" descr="ไม่มีคำอธิบาย">
            <a:extLst>
              <a:ext uri="{FF2B5EF4-FFF2-40B4-BE49-F238E27FC236}">
                <a16:creationId xmlns:a16="http://schemas.microsoft.com/office/drawing/2014/main" id="{71306C51-E695-41E1-A76A-8D3E8A5541E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92411" y="4052204"/>
            <a:ext cx="1702435" cy="2369185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9D61CB4-D626-43F8-9F63-1D2589B85ABC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0707" y="4039503"/>
            <a:ext cx="1706880" cy="239903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6D7CDD1C-4779-4566-AFC3-4DB8136D00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646" l="9875" r="89969">
                        <a14:foregroundMark x1="36207" y1="56146" x2="36207" y2="56146"/>
                        <a14:foregroundMark x1="70219" y1="94375" x2="70219" y2="94375"/>
                        <a14:foregroundMark x1="64577" y1="98646" x2="64577" y2="98646"/>
                        <a14:backgroundMark x1="55799" y1="39271" x2="55799" y2="3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25346" r="9534" b="22477"/>
          <a:stretch/>
        </p:blipFill>
        <p:spPr>
          <a:xfrm>
            <a:off x="-566345" y="4385577"/>
            <a:ext cx="2395220" cy="259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5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701461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569F8E2B-89F5-484F-9180-8F9888F1CDC3}"/>
              </a:ext>
            </a:extLst>
          </p:cNvPr>
          <p:cNvSpPr txBox="1"/>
          <p:nvPr/>
        </p:nvSpPr>
        <p:spPr>
          <a:xfrm>
            <a:off x="2740837" y="964254"/>
            <a:ext cx="3511825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รางวัลที่ได้รับจากการปฏิบัติงาน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540973BD-7E4F-467E-BAAB-2FD491FD940A}"/>
              </a:ext>
            </a:extLst>
          </p:cNvPr>
          <p:cNvSpPr txBox="1"/>
          <p:nvPr/>
        </p:nvSpPr>
        <p:spPr>
          <a:xfrm>
            <a:off x="6252662" y="1559321"/>
            <a:ext cx="1541932" cy="461665"/>
          </a:xfrm>
          <a:prstGeom prst="rect">
            <a:avLst/>
          </a:prstGeom>
          <a:solidFill>
            <a:srgbClr val="FF66CC"/>
          </a:solidFill>
          <a:ln w="38100"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สถานศึกษา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3453E0F-945B-4284-8839-D83D4FA35A5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41" y="2397581"/>
            <a:ext cx="5681918" cy="348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3318722-FC98-43E8-9DDA-C3EEFC1DAE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375" l="9875" r="89969">
                        <a14:foregroundMark x1="48433" y1="54896" x2="48433" y2="54896"/>
                        <a14:foregroundMark x1="35266" y1="62500" x2="35266" y2="62500"/>
                        <a14:foregroundMark x1="31505" y1="56563" x2="32759" y2="93438"/>
                        <a14:foregroundMark x1="32759" y1="93438" x2="39655" y2="99792"/>
                        <a14:foregroundMark x1="39655" y1="99792" x2="63480" y2="99271"/>
                        <a14:foregroundMark x1="63480" y1="99271" x2="65361" y2="92396"/>
                        <a14:foregroundMark x1="65361" y1="92396" x2="71787" y2="86667"/>
                        <a14:foregroundMark x1="71787" y1="86667" x2="73824" y2="71563"/>
                        <a14:foregroundMark x1="73155" y1="69479" x2="69279" y2="57396"/>
                        <a14:foregroundMark x1="73423" y1="70313" x2="73155" y2="69479"/>
                        <a14:foregroundMark x1="73757" y1="71354" x2="73423" y2="70313"/>
                        <a14:foregroundMark x1="73824" y1="71563" x2="73757" y2="71354"/>
                        <a14:foregroundMark x1="69279" y1="57396" x2="49843" y2="63958"/>
                        <a14:foregroundMark x1="49843" y1="63958" x2="32132" y2="58333"/>
                        <a14:foregroundMark x1="54702" y1="41979" x2="54702" y2="41979"/>
                        <a14:foregroundMark x1="44514" y1="71146" x2="44514" y2="71146"/>
                        <a14:foregroundMark x1="40125" y1="68854" x2="62382" y2="67604"/>
                        <a14:foregroundMark x1="62382" y1="67604" x2="58777" y2="74792"/>
                        <a14:foregroundMark x1="58777" y1="74792" x2="47649" y2="78646"/>
                        <a14:foregroundMark x1="47649" y1="78646" x2="36520" y2="79271"/>
                        <a14:foregroundMark x1="36520" y1="79271" x2="31661" y2="85938"/>
                        <a14:foregroundMark x1="31661" y1="85938" x2="37147" y2="91979"/>
                        <a14:foregroundMark x1="37147" y1="91979" x2="49530" y2="95417"/>
                        <a14:foregroundMark x1="49530" y1="95417" x2="57680" y2="90208"/>
                        <a14:foregroundMark x1="57680" y1="90208" x2="58621" y2="82917"/>
                        <a14:foregroundMark x1="58621" y1="82917" x2="48903" y2="78958"/>
                        <a14:foregroundMark x1="48903" y1="78958" x2="39812" y2="68854"/>
                        <a14:foregroundMark x1="62069" y1="99063" x2="38245" y2="99063"/>
                        <a14:foregroundMark x1="38245" y1="99063" x2="36520" y2="99375"/>
                        <a14:foregroundMark x1="50470" y1="37708" x2="50470" y2="37708"/>
                        <a14:foregroundMark x1="46238" y1="38333" x2="46238" y2="38333"/>
                        <a14:foregroundMark x1="40596" y1="42500" x2="48903" y2="37500"/>
                        <a14:foregroundMark x1="48903" y1="37500" x2="40125" y2="42188"/>
                        <a14:foregroundMark x1="40125" y1="42188" x2="40125" y2="42292"/>
                        <a14:foregroundMark x1="55486" y1="40729" x2="54545" y2="41458"/>
                        <a14:foregroundMark x1="54075" y1="40729" x2="54075" y2="40000"/>
                        <a14:foregroundMark x1="55643" y1="40729" x2="55643" y2="40729"/>
                        <a14:backgroundMark x1="75549" y1="69479" x2="75549" y2="69479"/>
                        <a14:backgroundMark x1="77116" y1="83021" x2="77116" y2="83021"/>
                        <a14:backgroundMark x1="74295" y1="82604" x2="84483" y2="84688"/>
                        <a14:backgroundMark x1="84483" y1="84688" x2="77273" y2="82500"/>
                        <a14:backgroundMark x1="28213" y1="82292" x2="17555" y2="84896"/>
                        <a14:backgroundMark x1="17555" y1="84896" x2="11129" y2="83646"/>
                        <a14:backgroundMark x1="12382" y1="82188" x2="14734" y2="81979"/>
                        <a14:backgroundMark x1="73511" y1="70313" x2="73511" y2="70313"/>
                        <a14:backgroundMark x1="73511" y1="71354" x2="73511" y2="71354"/>
                        <a14:backgroundMark x1="42947" y1="50521" x2="42947" y2="50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315" t="-15146" r="13315" b="15146"/>
          <a:stretch/>
        </p:blipFill>
        <p:spPr>
          <a:xfrm>
            <a:off x="6250071" y="338951"/>
            <a:ext cx="455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7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14F7CCA-BFA8-4FCD-A909-808CE99EC762}"/>
              </a:ext>
            </a:extLst>
          </p:cNvPr>
          <p:cNvSpPr txBox="1"/>
          <p:nvPr/>
        </p:nvSpPr>
        <p:spPr>
          <a:xfrm>
            <a:off x="3266982" y="2729989"/>
            <a:ext cx="3737499" cy="1107996"/>
          </a:xfrm>
          <a:prstGeom prst="rect">
            <a:avLst/>
          </a:prstGeom>
          <a:solidFill>
            <a:srgbClr val="FF66CC"/>
          </a:solidFill>
          <a:ln w="5715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6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ขอบคุณครับ</a:t>
            </a:r>
          </a:p>
        </p:txBody>
      </p:sp>
    </p:spTree>
    <p:extLst>
      <p:ext uri="{BB962C8B-B14F-4D97-AF65-F5344CB8AC3E}">
        <p14:creationId xmlns:p14="http://schemas.microsoft.com/office/powerpoint/2010/main" val="9582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09177EF-3055-45C6-9995-6BE255C969C9}"/>
              </a:ext>
            </a:extLst>
          </p:cNvPr>
          <p:cNvSpPr txBox="1"/>
          <p:nvPr/>
        </p:nvSpPr>
        <p:spPr>
          <a:xfrm>
            <a:off x="2139310" y="950573"/>
            <a:ext cx="1917786" cy="584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ข้อมูลส่วนตัว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B586E8E-1178-47AF-959D-2A9FE16E99BC}"/>
              </a:ext>
            </a:extLst>
          </p:cNvPr>
          <p:cNvSpPr txBox="1"/>
          <p:nvPr/>
        </p:nvSpPr>
        <p:spPr>
          <a:xfrm>
            <a:off x="1738153" y="1840698"/>
            <a:ext cx="7121761" cy="3785652"/>
          </a:xfrm>
          <a:prstGeom prst="rec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1. ประวัติส่วนตัว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1.1  ชื่อ - นามสกุล   นายศ</a:t>
            </a:r>
            <a:r>
              <a:rPr lang="th-TH" sz="20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ุฑาวัฒน์</a:t>
            </a:r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ไชยสา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1.2  เลขประจำตัวประชาชน   1-3499-00658-55-3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1.3  เกิดวันที่   18  เดือนตุลาคม  พ.ศ. 2537   อายุ  26  ปี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1.4  ตำแหน่งปัจจุบัน  ครู    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		เลขที่ตำแหน่ง  269   ได้รับเงินเดือนตำแหน่ง ครู  ขั้น 17,910 บาท  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	สถานศึกษา โรงเรียนนาเชือกพิทยาสรรค์ อำเภอนาเชือก  จังหวัดมหาสารคาม    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 สังกัดสำนักงานเขตพื้นที่การศึกษามัธยมศึกษา  มหาสารคาม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	        1.5  เริ่มรับราชการ  เมื่อวันที่  1  เดือนตุลาคม  พ.ศ. 2561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 ตามคำสั่งจากสำนักงานศึกษาธิการจังหวัดมหาสารคาม ที่  433/2561 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 วันที่ 1 เดือนตุลาคม พ.ศ. 2561  สถานศึกษา  โรงเรียนนาเชือกพิทยาสรรค์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  สังกัดสำนักงานเขตพื้นที่การศึกษามัธยมศึกษา  มหาสารคาม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8E35662-98BD-4F88-99D0-95DFA5F72F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375" l="9875" r="89969">
                        <a14:foregroundMark x1="48433" y1="54896" x2="48433" y2="54896"/>
                        <a14:foregroundMark x1="35266" y1="62500" x2="35266" y2="62500"/>
                        <a14:foregroundMark x1="31505" y1="56563" x2="32759" y2="93438"/>
                        <a14:foregroundMark x1="32759" y1="93438" x2="39655" y2="99792"/>
                        <a14:foregroundMark x1="39655" y1="99792" x2="63480" y2="99271"/>
                        <a14:foregroundMark x1="63480" y1="99271" x2="65361" y2="92396"/>
                        <a14:foregroundMark x1="65361" y1="92396" x2="71787" y2="86667"/>
                        <a14:foregroundMark x1="71787" y1="86667" x2="73824" y2="71563"/>
                        <a14:foregroundMark x1="73155" y1="69479" x2="69279" y2="57396"/>
                        <a14:foregroundMark x1="73423" y1="70313" x2="73155" y2="69479"/>
                        <a14:foregroundMark x1="73757" y1="71354" x2="73423" y2="70313"/>
                        <a14:foregroundMark x1="73824" y1="71563" x2="73757" y2="71354"/>
                        <a14:foregroundMark x1="69279" y1="57396" x2="49843" y2="63958"/>
                        <a14:foregroundMark x1="49843" y1="63958" x2="32132" y2="58333"/>
                        <a14:foregroundMark x1="54702" y1="41979" x2="54702" y2="41979"/>
                        <a14:foregroundMark x1="44514" y1="71146" x2="44514" y2="71146"/>
                        <a14:foregroundMark x1="40125" y1="68854" x2="62382" y2="67604"/>
                        <a14:foregroundMark x1="62382" y1="67604" x2="58777" y2="74792"/>
                        <a14:foregroundMark x1="58777" y1="74792" x2="47649" y2="78646"/>
                        <a14:foregroundMark x1="47649" y1="78646" x2="36520" y2="79271"/>
                        <a14:foregroundMark x1="36520" y1="79271" x2="31661" y2="85938"/>
                        <a14:foregroundMark x1="31661" y1="85938" x2="37147" y2="91979"/>
                        <a14:foregroundMark x1="37147" y1="91979" x2="49530" y2="95417"/>
                        <a14:foregroundMark x1="49530" y1="95417" x2="57680" y2="90208"/>
                        <a14:foregroundMark x1="57680" y1="90208" x2="58621" y2="82917"/>
                        <a14:foregroundMark x1="58621" y1="82917" x2="48903" y2="78958"/>
                        <a14:foregroundMark x1="48903" y1="78958" x2="39812" y2="68854"/>
                        <a14:foregroundMark x1="62069" y1="99063" x2="38245" y2="99063"/>
                        <a14:foregroundMark x1="38245" y1="99063" x2="36520" y2="99375"/>
                        <a14:foregroundMark x1="50470" y1="37708" x2="50470" y2="37708"/>
                        <a14:foregroundMark x1="46238" y1="38333" x2="46238" y2="38333"/>
                        <a14:foregroundMark x1="40596" y1="42500" x2="48903" y2="37500"/>
                        <a14:foregroundMark x1="48903" y1="37500" x2="40125" y2="42188"/>
                        <a14:foregroundMark x1="40125" y1="42188" x2="40125" y2="42292"/>
                        <a14:foregroundMark x1="55486" y1="40729" x2="54545" y2="41458"/>
                        <a14:foregroundMark x1="54075" y1="40729" x2="54075" y2="40000"/>
                        <a14:foregroundMark x1="55643" y1="40729" x2="55643" y2="40729"/>
                        <a14:backgroundMark x1="75549" y1="69479" x2="75549" y2="69479"/>
                        <a14:backgroundMark x1="77116" y1="83021" x2="77116" y2="83021"/>
                        <a14:backgroundMark x1="74295" y1="82604" x2="84483" y2="84688"/>
                        <a14:backgroundMark x1="84483" y1="84688" x2="77273" y2="82500"/>
                        <a14:backgroundMark x1="28213" y1="82292" x2="17555" y2="84896"/>
                        <a14:backgroundMark x1="17555" y1="84896" x2="11129" y2="83646"/>
                        <a14:backgroundMark x1="12382" y1="82188" x2="14734" y2="81979"/>
                        <a14:backgroundMark x1="73511" y1="70313" x2="73511" y2="70313"/>
                        <a14:backgroundMark x1="73511" y1="71354" x2="73511" y2="71354"/>
                        <a14:backgroundMark x1="42947" y1="50521" x2="42947" y2="50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7" t="23079" r="13315" b="15146"/>
          <a:stretch/>
        </p:blipFill>
        <p:spPr>
          <a:xfrm>
            <a:off x="7146524" y="3059645"/>
            <a:ext cx="3598233" cy="42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E1D6CB5-3833-4DED-9CE7-6584E6A39F98}"/>
              </a:ext>
            </a:extLst>
          </p:cNvPr>
          <p:cNvSpPr txBox="1"/>
          <p:nvPr/>
        </p:nvSpPr>
        <p:spPr>
          <a:xfrm>
            <a:off x="2091830" y="933477"/>
            <a:ext cx="4335604" cy="52322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การปฏิบัติหน้าที่อื่นที่ได้รับมอบหมาย 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7FBFBFF5-EA15-4074-BE03-CA87E7FA3A36}"/>
              </a:ext>
            </a:extLst>
          </p:cNvPr>
          <p:cNvSpPr txBox="1"/>
          <p:nvPr/>
        </p:nvSpPr>
        <p:spPr>
          <a:xfrm>
            <a:off x="1074198" y="1802167"/>
            <a:ext cx="8451542" cy="3416320"/>
          </a:xfrm>
          <a:prstGeom prst="rect">
            <a:avLst/>
          </a:prstGeom>
          <a:solidFill>
            <a:srgbClr val="66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การปฏิบัติหน้าที่สอน  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    ประจำภาคเรียนที่ 2 ปีการศึกษา 2563 กลุ่มสาระการเรียนรู้สังคมศึกษา ศาสนาและวัฒนธรรม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- วิชาหน้าที่พลเมืองฯ  รหัสวิชา ส 30234 ระดับชั้นมัธยมศึกษาปีที่ 5 จำนวน 1 คาบ/สัปดาห์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- วิชาประวัติศาสตร์สากล 2  รหัสวิชา ส 32104 ระดับชั้นมัธยมศึกษาปีที่ 5 จำนวน 1 คาบ/สัปดาห์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            -  กิจกรรมชุมนุม จำนวน 2 คาบ/สัปดาห์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            - กิจกรรมพัฒนาผู้เรียน (ยุวกาชาด) จำนวน 1 คาบ/สัปดาห์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249D7DB-EEEE-4C11-BF34-B9E29E03B8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646" l="9875" r="89969">
                        <a14:foregroundMark x1="36207" y1="56146" x2="36207" y2="56146"/>
                        <a14:foregroundMark x1="70219" y1="94375" x2="70219" y2="94375"/>
                        <a14:foregroundMark x1="64577" y1="98646" x2="64577" y2="98646"/>
                        <a14:backgroundMark x1="55799" y1="39271" x2="55799" y2="3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804" y="3399547"/>
            <a:ext cx="2628128" cy="39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hlinkClick r:id="rId2"/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-119946" y="-620595"/>
            <a:ext cx="10091756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-27068" y="5757065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0" y="937226"/>
            <a:ext cx="976400" cy="139558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4" y="1037243"/>
            <a:ext cx="1865562" cy="1397372"/>
          </a:xfrm>
          <a:prstGeom prst="rect">
            <a:avLst/>
          </a:prstGeom>
        </p:spPr>
      </p:pic>
      <p:pic>
        <p:nvPicPr>
          <p:cNvPr id="3" name="รูปภาพ 2">
            <a:hlinkClick r:id="rId2"/>
            <a:extLst>
              <a:ext uri="{FF2B5EF4-FFF2-40B4-BE49-F238E27FC236}">
                <a16:creationId xmlns:a16="http://schemas.microsoft.com/office/drawing/2014/main" id="{5E9CC944-EBB4-4A84-8169-705E0EB529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0852" r="13118" b="30297"/>
          <a:stretch/>
        </p:blipFill>
        <p:spPr>
          <a:xfrm>
            <a:off x="3832336" y="2372634"/>
            <a:ext cx="3291173" cy="329125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C4288F5-5A6F-4FED-9A5D-0D2AFCAE1C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8301" y="2729989"/>
            <a:ext cx="4363972" cy="4359018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471E973-8628-4291-BF21-886404C2554C}"/>
              </a:ext>
            </a:extLst>
          </p:cNvPr>
          <p:cNvSpPr txBox="1"/>
          <p:nvPr/>
        </p:nvSpPr>
        <p:spPr>
          <a:xfrm>
            <a:off x="390440" y="3677888"/>
            <a:ext cx="2782670" cy="189282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1950" b="1" dirty="0">
                <a:latin typeface="JasmineUPC" panose="02020603050405020304" pitchFamily="18" charset="-34"/>
                <a:ea typeface="SimSun" panose="02010600030101010101" pitchFamily="2" charset="-122"/>
                <a:cs typeface="JasmineUPC" panose="02020603050405020304" pitchFamily="18" charset="-34"/>
              </a:rPr>
              <a:t>- แบบรายงานผลการปฏิบัติงาน</a:t>
            </a:r>
          </a:p>
          <a:p>
            <a:r>
              <a:rPr lang="en-US" sz="1950" b="1" dirty="0">
                <a:latin typeface="JasmineUPC" panose="02020603050405020304" pitchFamily="18" charset="-34"/>
                <a:ea typeface="SimSun" panose="02010600030101010101" pitchFamily="2" charset="-122"/>
                <a:cs typeface="JasmineUPC" panose="02020603050405020304" pitchFamily="18" charset="-34"/>
              </a:rPr>
              <a:t>- ID Plan</a:t>
            </a:r>
          </a:p>
          <a:p>
            <a:r>
              <a:rPr lang="th-TH" sz="1950" b="1" dirty="0">
                <a:latin typeface="JasmineUPC" panose="02020603050405020304" pitchFamily="18" charset="-34"/>
                <a:ea typeface="SimSun" panose="02010600030101010101" pitchFamily="2" charset="-122"/>
                <a:cs typeface="JasmineUPC" panose="02020603050405020304" pitchFamily="18" charset="-34"/>
              </a:rPr>
              <a:t>- กำหนดการสอน</a:t>
            </a:r>
          </a:p>
          <a:p>
            <a:r>
              <a:rPr lang="th-TH" sz="1950" b="1" dirty="0">
                <a:latin typeface="JasmineUPC" panose="02020603050405020304" pitchFamily="18" charset="-34"/>
                <a:ea typeface="SimSun" panose="02010600030101010101" pitchFamily="2" charset="-122"/>
                <a:cs typeface="JasmineUPC" panose="02020603050405020304" pitchFamily="18" charset="-34"/>
              </a:rPr>
              <a:t>- แผนการจัดการเรียนรู้</a:t>
            </a:r>
          </a:p>
          <a:p>
            <a:r>
              <a:rPr lang="th-TH" sz="1950" b="1" dirty="0">
                <a:latin typeface="JasmineUPC" panose="02020603050405020304" pitchFamily="18" charset="-34"/>
                <a:ea typeface="SimSun" panose="02010600030101010101" pitchFamily="2" charset="-122"/>
                <a:cs typeface="JasmineUPC" panose="02020603050405020304" pitchFamily="18" charset="-34"/>
              </a:rPr>
              <a:t>- แบบรายงานโครงการ</a:t>
            </a:r>
          </a:p>
          <a:p>
            <a:r>
              <a:rPr lang="th-TH" sz="1950" b="1" dirty="0">
                <a:latin typeface="JasmineUPC" panose="02020603050405020304" pitchFamily="18" charset="-34"/>
                <a:ea typeface="SimSun" panose="02010600030101010101" pitchFamily="2" charset="-122"/>
                <a:cs typeface="JasmineUPC" panose="02020603050405020304" pitchFamily="18" charset="-34"/>
              </a:rPr>
              <a:t>- แบบรายงานการไปราชการ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24A1552E-D7B5-4FFF-AA35-B6014D23AB50}"/>
              </a:ext>
            </a:extLst>
          </p:cNvPr>
          <p:cNvSpPr txBox="1"/>
          <p:nvPr/>
        </p:nvSpPr>
        <p:spPr>
          <a:xfrm>
            <a:off x="531967" y="2508726"/>
            <a:ext cx="2100818" cy="992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63" u="sng" dirty="0">
                <a:latin typeface="JasmineUPC" panose="02020603050405020304" pitchFamily="18" charset="-34"/>
                <a:cs typeface="JasmineUPC" panose="02020603050405020304" pitchFamily="18" charset="-34"/>
                <a:hlinkClick r:id="rId2"/>
              </a:rPr>
              <a:t>https://drive.google.com/drive/folders/1uTJUbDkruGRL0cgBxbNcjV983xTcLAbm?usp=sharing</a:t>
            </a:r>
            <a:endParaRPr lang="th-TH" sz="1463" u="sng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endParaRPr lang="th-TH" sz="1463" u="sng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B20AA03A-342F-41FE-A413-F187C626A534}"/>
              </a:ext>
            </a:extLst>
          </p:cNvPr>
          <p:cNvSpPr txBox="1"/>
          <p:nvPr/>
        </p:nvSpPr>
        <p:spPr>
          <a:xfrm>
            <a:off x="3078792" y="1343833"/>
            <a:ext cx="462526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การจัดการเรียนการสอนออนไลน์</a:t>
            </a:r>
          </a:p>
        </p:txBody>
      </p:sp>
    </p:spTree>
    <p:extLst>
      <p:ext uri="{BB962C8B-B14F-4D97-AF65-F5344CB8AC3E}">
        <p14:creationId xmlns:p14="http://schemas.microsoft.com/office/powerpoint/2010/main" val="295637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090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-2" y="-594256"/>
            <a:ext cx="9906000" cy="2000670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-2" y="5770698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1" y="1010190"/>
            <a:ext cx="652977" cy="93331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73B8291-9F70-42E9-8A17-19409D3EC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2" y="1071623"/>
            <a:ext cx="1145506" cy="858024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16F1E51-65B3-4CC7-A5FF-A620C0DEB765}"/>
              </a:ext>
            </a:extLst>
          </p:cNvPr>
          <p:cNvSpPr txBox="1"/>
          <p:nvPr/>
        </p:nvSpPr>
        <p:spPr>
          <a:xfrm>
            <a:off x="2064008" y="1276309"/>
            <a:ext cx="3769772" cy="54245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92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E – Learning  </a:t>
            </a:r>
            <a:r>
              <a:rPr lang="th-TH" sz="292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บทเรียนออนไลน์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8B8CC369-3AE4-458B-8BAC-AD68B95B9EC4}"/>
              </a:ext>
            </a:extLst>
          </p:cNvPr>
          <p:cNvSpPr txBox="1"/>
          <p:nvPr/>
        </p:nvSpPr>
        <p:spPr>
          <a:xfrm>
            <a:off x="2733903" y="5072542"/>
            <a:ext cx="20019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E – Learning</a:t>
            </a:r>
            <a:r>
              <a:rPr lang="en-US" sz="2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ม.5</a:t>
            </a:r>
          </a:p>
        </p:txBody>
      </p:sp>
      <p:pic>
        <p:nvPicPr>
          <p:cNvPr id="11" name="รูปภาพ 10">
            <a:hlinkClick r:id="rId7"/>
            <a:extLst>
              <a:ext uri="{FF2B5EF4-FFF2-40B4-BE49-F238E27FC236}">
                <a16:creationId xmlns:a16="http://schemas.microsoft.com/office/drawing/2014/main" id="{87E3974B-5828-4456-89D9-0B7D74F81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81" y="2311208"/>
            <a:ext cx="2553891" cy="2553891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34E745CB-C090-481D-909F-A3CB3BB7E429}"/>
              </a:ext>
            </a:extLst>
          </p:cNvPr>
          <p:cNvSpPr txBox="1"/>
          <p:nvPr/>
        </p:nvSpPr>
        <p:spPr>
          <a:xfrm>
            <a:off x="6060036" y="1315892"/>
            <a:ext cx="2911412" cy="54245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92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GOOGLE CLASSROOM</a:t>
            </a:r>
            <a:endParaRPr lang="th-TH" sz="292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6" name="รูปภาพ 15">
            <a:hlinkClick r:id="rId9"/>
            <a:extLst>
              <a:ext uri="{FF2B5EF4-FFF2-40B4-BE49-F238E27FC236}">
                <a16:creationId xmlns:a16="http://schemas.microsoft.com/office/drawing/2014/main" id="{89AD0A32-4991-428B-8020-AC631FD163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61" y="2350791"/>
            <a:ext cx="2617981" cy="2617981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3385FABE-CB34-4B06-9511-353F808DADE0}"/>
              </a:ext>
            </a:extLst>
          </p:cNvPr>
          <p:cNvSpPr txBox="1"/>
          <p:nvPr/>
        </p:nvSpPr>
        <p:spPr>
          <a:xfrm>
            <a:off x="6328853" y="5220946"/>
            <a:ext cx="18681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Classroom </a:t>
            </a:r>
            <a:r>
              <a:rPr lang="th-TH" sz="2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ม.5</a:t>
            </a:r>
          </a:p>
        </p:txBody>
      </p:sp>
    </p:spTree>
    <p:extLst>
      <p:ext uri="{BB962C8B-B14F-4D97-AF65-F5344CB8AC3E}">
        <p14:creationId xmlns:p14="http://schemas.microsoft.com/office/powerpoint/2010/main" val="153711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94FB1F5-BD5E-429C-A901-DF73E897C9D9}"/>
              </a:ext>
            </a:extLst>
          </p:cNvPr>
          <p:cNvSpPr txBox="1"/>
          <p:nvPr/>
        </p:nvSpPr>
        <p:spPr>
          <a:xfrm>
            <a:off x="2086252" y="878889"/>
            <a:ext cx="4385569" cy="584775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การปฏิบัติงานที่ได้รับมอบหมาย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8BC945D-B9BB-4D40-83A3-4E6E6D2C462D}"/>
              </a:ext>
            </a:extLst>
          </p:cNvPr>
          <p:cNvSpPr txBox="1"/>
          <p:nvPr/>
        </p:nvSpPr>
        <p:spPr>
          <a:xfrm>
            <a:off x="1724169" y="1835169"/>
            <a:ext cx="6194713" cy="3416320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การปฏิบัติหน้าที่อื่นที่ได้รับมอบหมาย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1  ครูประจำชั้นมัธยมศึกษาปีที่ 5/1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2  ปฏิบัติหน้าที่เลขานุการงานส่งเสริมคุณธรรมจริยธรรม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3  เป็นครูที่ปรึกษากิจกรรมสภานักเรียน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4  เป็นครูที่ปรึกษากิจกรรมบริษัทสร้างการดี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5  เป็นครูที่ปรึกษากิจกรรมโรงเรียนสุจริต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	6  เป็นครูที่ปรึกษาสภาเด็กและเยาวชนอำเภอนาเชือก  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7  ครูผู้รับผิดชอบงานโรงเรียนสุจริต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8  งานอื่น ๆ ที่ได้รับมอบหมาย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74FCE86-1B28-4782-ABA8-FAFEB5A666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375" l="9875" r="89969">
                        <a14:foregroundMark x1="48433" y1="54896" x2="48433" y2="54896"/>
                        <a14:foregroundMark x1="35266" y1="62500" x2="35266" y2="62500"/>
                        <a14:foregroundMark x1="31505" y1="56563" x2="32759" y2="93438"/>
                        <a14:foregroundMark x1="32759" y1="93438" x2="39655" y2="99792"/>
                        <a14:foregroundMark x1="39655" y1="99792" x2="63480" y2="99271"/>
                        <a14:foregroundMark x1="63480" y1="99271" x2="65361" y2="92396"/>
                        <a14:foregroundMark x1="65361" y1="92396" x2="71787" y2="86667"/>
                        <a14:foregroundMark x1="71787" y1="86667" x2="73824" y2="71563"/>
                        <a14:foregroundMark x1="73155" y1="69479" x2="69279" y2="57396"/>
                        <a14:foregroundMark x1="73423" y1="70313" x2="73155" y2="69479"/>
                        <a14:foregroundMark x1="73757" y1="71354" x2="73423" y2="70313"/>
                        <a14:foregroundMark x1="73824" y1="71563" x2="73757" y2="71354"/>
                        <a14:foregroundMark x1="69279" y1="57396" x2="49843" y2="63958"/>
                        <a14:foregroundMark x1="49843" y1="63958" x2="32132" y2="58333"/>
                        <a14:foregroundMark x1="54702" y1="41979" x2="54702" y2="41979"/>
                        <a14:foregroundMark x1="44514" y1="71146" x2="44514" y2="71146"/>
                        <a14:foregroundMark x1="40125" y1="68854" x2="62382" y2="67604"/>
                        <a14:foregroundMark x1="62382" y1="67604" x2="58777" y2="74792"/>
                        <a14:foregroundMark x1="58777" y1="74792" x2="47649" y2="78646"/>
                        <a14:foregroundMark x1="47649" y1="78646" x2="36520" y2="79271"/>
                        <a14:foregroundMark x1="36520" y1="79271" x2="31661" y2="85938"/>
                        <a14:foregroundMark x1="31661" y1="85938" x2="37147" y2="91979"/>
                        <a14:foregroundMark x1="37147" y1="91979" x2="49530" y2="95417"/>
                        <a14:foregroundMark x1="49530" y1="95417" x2="57680" y2="90208"/>
                        <a14:foregroundMark x1="57680" y1="90208" x2="58621" y2="82917"/>
                        <a14:foregroundMark x1="58621" y1="82917" x2="48903" y2="78958"/>
                        <a14:foregroundMark x1="48903" y1="78958" x2="39812" y2="68854"/>
                        <a14:foregroundMark x1="62069" y1="99063" x2="38245" y2="99063"/>
                        <a14:foregroundMark x1="38245" y1="99063" x2="36520" y2="99375"/>
                        <a14:foregroundMark x1="50470" y1="37708" x2="50470" y2="37708"/>
                        <a14:foregroundMark x1="46238" y1="38333" x2="46238" y2="38333"/>
                        <a14:foregroundMark x1="40596" y1="42500" x2="48903" y2="37500"/>
                        <a14:foregroundMark x1="48903" y1="37500" x2="40125" y2="42188"/>
                        <a14:foregroundMark x1="40125" y1="42188" x2="40125" y2="42292"/>
                        <a14:foregroundMark x1="55486" y1="40729" x2="54545" y2="41458"/>
                        <a14:foregroundMark x1="54075" y1="40729" x2="54075" y2="40000"/>
                        <a14:foregroundMark x1="55643" y1="40729" x2="55643" y2="40729"/>
                        <a14:backgroundMark x1="75549" y1="69479" x2="75549" y2="69479"/>
                        <a14:backgroundMark x1="77116" y1="83021" x2="77116" y2="83021"/>
                        <a14:backgroundMark x1="74295" y1="82604" x2="84483" y2="84688"/>
                        <a14:backgroundMark x1="84483" y1="84688" x2="77273" y2="82500"/>
                        <a14:backgroundMark x1="28213" y1="82292" x2="17555" y2="84896"/>
                        <a14:backgroundMark x1="17555" y1="84896" x2="11129" y2="83646"/>
                        <a14:backgroundMark x1="12382" y1="82188" x2="14734" y2="81979"/>
                        <a14:backgroundMark x1="73511" y1="70313" x2="73511" y2="70313"/>
                        <a14:backgroundMark x1="73511" y1="71354" x2="73511" y2="71354"/>
                        <a14:backgroundMark x1="42947" y1="50521" x2="42947" y2="50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315" t="-15146" r="13315" b="15146"/>
          <a:stretch/>
        </p:blipFill>
        <p:spPr>
          <a:xfrm>
            <a:off x="6142656" y="183885"/>
            <a:ext cx="455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5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5146" y="-483847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4A82839-DFF3-4B27-8254-061F50304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00" y="3166279"/>
            <a:ext cx="1173744" cy="117374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E1A85E3-9454-4384-AEC3-95D819E13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2" y="3131753"/>
            <a:ext cx="941032" cy="122968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DE4479B-5075-48CA-B770-27CFC63313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41" y="3224679"/>
            <a:ext cx="1131648" cy="113164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9FC5503-FE6A-4EAE-9BC5-27301EF523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83" y="3126723"/>
            <a:ext cx="1516149" cy="1516149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C42465F5-ED2C-471E-9EF9-C8AB6CD177F4}"/>
              </a:ext>
            </a:extLst>
          </p:cNvPr>
          <p:cNvSpPr txBox="1"/>
          <p:nvPr/>
        </p:nvSpPr>
        <p:spPr>
          <a:xfrm>
            <a:off x="344360" y="5036858"/>
            <a:ext cx="193442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กิจกรรมสภาเด็ก</a:t>
            </a:r>
          </a:p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และเยาวชน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4B2CE97C-BDC3-4320-AED4-FFE14B76A35D}"/>
              </a:ext>
            </a:extLst>
          </p:cNvPr>
          <p:cNvSpPr txBox="1"/>
          <p:nvPr/>
        </p:nvSpPr>
        <p:spPr>
          <a:xfrm>
            <a:off x="4252404" y="1938354"/>
            <a:ext cx="2254928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กิจกรรมสภานักเรียน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5B5F40E5-F17D-40B7-8F3B-141F6D68FF9F}"/>
              </a:ext>
            </a:extLst>
          </p:cNvPr>
          <p:cNvSpPr txBox="1"/>
          <p:nvPr/>
        </p:nvSpPr>
        <p:spPr>
          <a:xfrm>
            <a:off x="1646173" y="1958636"/>
            <a:ext cx="205825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ห้องเรียนคุณธรรม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A428166D-FFCF-4ED6-BD22-7AC28BBE3D6A}"/>
              </a:ext>
            </a:extLst>
          </p:cNvPr>
          <p:cNvSpPr txBox="1"/>
          <p:nvPr/>
        </p:nvSpPr>
        <p:spPr>
          <a:xfrm>
            <a:off x="3085610" y="5028713"/>
            <a:ext cx="160538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โรงเรียนสุจริต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9D568886-3678-4CFA-B838-EA23468EE802}"/>
              </a:ext>
            </a:extLst>
          </p:cNvPr>
          <p:cNvSpPr txBox="1"/>
          <p:nvPr/>
        </p:nvSpPr>
        <p:spPr>
          <a:xfrm>
            <a:off x="6063466" y="5036858"/>
            <a:ext cx="1934419" cy="461665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บริษัทสร้างการดี</a:t>
            </a:r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id="{4E7D9BBA-9B24-41F0-9E02-4F94C214F6A4}"/>
              </a:ext>
            </a:extLst>
          </p:cNvPr>
          <p:cNvSpPr/>
          <p:nvPr/>
        </p:nvSpPr>
        <p:spPr>
          <a:xfrm rot="5400000">
            <a:off x="983684" y="4530206"/>
            <a:ext cx="488490" cy="387372"/>
          </a:xfrm>
          <a:prstGeom prst="rightArrow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ลูกศร: ขวา 26">
            <a:extLst>
              <a:ext uri="{FF2B5EF4-FFF2-40B4-BE49-F238E27FC236}">
                <a16:creationId xmlns:a16="http://schemas.microsoft.com/office/drawing/2014/main" id="{3F0B1004-5950-4934-B384-CF4409F6526A}"/>
              </a:ext>
            </a:extLst>
          </p:cNvPr>
          <p:cNvSpPr/>
          <p:nvPr/>
        </p:nvSpPr>
        <p:spPr>
          <a:xfrm rot="16200000">
            <a:off x="2320340" y="2569316"/>
            <a:ext cx="488490" cy="387372"/>
          </a:xfrm>
          <a:prstGeom prst="rightArrow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ลูกศร: ขวา 27">
            <a:extLst>
              <a:ext uri="{FF2B5EF4-FFF2-40B4-BE49-F238E27FC236}">
                <a16:creationId xmlns:a16="http://schemas.microsoft.com/office/drawing/2014/main" id="{F296472A-86EC-44F0-984F-5B4C8C4BEA0D}"/>
              </a:ext>
            </a:extLst>
          </p:cNvPr>
          <p:cNvSpPr/>
          <p:nvPr/>
        </p:nvSpPr>
        <p:spPr>
          <a:xfrm rot="5400000">
            <a:off x="6620865" y="4530355"/>
            <a:ext cx="488490" cy="387372"/>
          </a:xfrm>
          <a:prstGeom prst="rightArrow">
            <a:avLst/>
          </a:prstGeom>
          <a:solidFill>
            <a:srgbClr val="FF00FF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9" name="ลูกศร: ขวา 28">
            <a:extLst>
              <a:ext uri="{FF2B5EF4-FFF2-40B4-BE49-F238E27FC236}">
                <a16:creationId xmlns:a16="http://schemas.microsoft.com/office/drawing/2014/main" id="{D1BE308B-A581-4C44-8499-B91E0E2C2E96}"/>
              </a:ext>
            </a:extLst>
          </p:cNvPr>
          <p:cNvSpPr/>
          <p:nvPr/>
        </p:nvSpPr>
        <p:spPr>
          <a:xfrm rot="5400000">
            <a:off x="3653871" y="4508872"/>
            <a:ext cx="488490" cy="387372"/>
          </a:xfrm>
          <a:prstGeom prst="rightArrow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0" name="ลูกศร: ขวา 29">
            <a:extLst>
              <a:ext uri="{FF2B5EF4-FFF2-40B4-BE49-F238E27FC236}">
                <a16:creationId xmlns:a16="http://schemas.microsoft.com/office/drawing/2014/main" id="{AFE0D829-1EA9-4986-BB53-A59B4D7C77F8}"/>
              </a:ext>
            </a:extLst>
          </p:cNvPr>
          <p:cNvSpPr/>
          <p:nvPr/>
        </p:nvSpPr>
        <p:spPr>
          <a:xfrm rot="16200000">
            <a:off x="5076102" y="2659776"/>
            <a:ext cx="488490" cy="387372"/>
          </a:xfrm>
          <a:prstGeom prst="rightArrow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391D3F1A-D245-4F5C-B2C1-75D96AB7EDC9}"/>
              </a:ext>
            </a:extLst>
          </p:cNvPr>
          <p:cNvSpPr txBox="1"/>
          <p:nvPr/>
        </p:nvSpPr>
        <p:spPr>
          <a:xfrm>
            <a:off x="2121763" y="950573"/>
            <a:ext cx="4385569" cy="584775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การปฏิบัติงานที่ได้รับมอบหมาย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FDABD5B-B474-4858-B4D2-B52D8BB38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36" y="2990751"/>
            <a:ext cx="1516149" cy="1505956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A570F58F-984C-479F-BC46-37CE54AC07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885" y="3104781"/>
            <a:ext cx="1235242" cy="1235242"/>
          </a:xfrm>
          <a:prstGeom prst="rect">
            <a:avLst/>
          </a:prstGeom>
        </p:spPr>
      </p:pic>
      <p:sp>
        <p:nvSpPr>
          <p:cNvPr id="32" name="ลูกศร: ขวา 31">
            <a:extLst>
              <a:ext uri="{FF2B5EF4-FFF2-40B4-BE49-F238E27FC236}">
                <a16:creationId xmlns:a16="http://schemas.microsoft.com/office/drawing/2014/main" id="{8AC79858-2DFB-4E8E-A0FA-E5ACD716FF82}"/>
              </a:ext>
            </a:extLst>
          </p:cNvPr>
          <p:cNvSpPr/>
          <p:nvPr/>
        </p:nvSpPr>
        <p:spPr>
          <a:xfrm rot="16200000">
            <a:off x="8371261" y="2552820"/>
            <a:ext cx="488490" cy="387372"/>
          </a:xfrm>
          <a:prstGeom prst="rightArrow">
            <a:avLst/>
          </a:prstGeom>
          <a:solidFill>
            <a:srgbClr val="66FF33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B4C221E6-1152-4E96-8608-3F5D49D17E09}"/>
              </a:ext>
            </a:extLst>
          </p:cNvPr>
          <p:cNvSpPr txBox="1"/>
          <p:nvPr/>
        </p:nvSpPr>
        <p:spPr>
          <a:xfrm>
            <a:off x="7760812" y="1911376"/>
            <a:ext cx="1709388" cy="461665"/>
          </a:xfrm>
          <a:prstGeom prst="rect">
            <a:avLst/>
          </a:prstGeom>
          <a:solidFill>
            <a:srgbClr val="66FF33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ปปช.</a:t>
            </a:r>
            <a:r>
              <a:rPr lang="th-TH" sz="24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สพฐ</a:t>
            </a:r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.น้อย</a:t>
            </a: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BE6B2BC1-B33C-4F6E-B264-E31B6087D64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8646" l="9875" r="89969">
                        <a14:foregroundMark x1="36207" y1="56146" x2="36207" y2="56146"/>
                        <a14:foregroundMark x1="70219" y1="94375" x2="70219" y2="94375"/>
                        <a14:foregroundMark x1="64577" y1="98646" x2="64577" y2="98646"/>
                        <a14:backgroundMark x1="55799" y1="39271" x2="55799" y2="3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25346" r="9534" b="22477"/>
          <a:stretch/>
        </p:blipFill>
        <p:spPr>
          <a:xfrm>
            <a:off x="7802977" y="4389048"/>
            <a:ext cx="2395220" cy="259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9" grpId="0" animBg="1"/>
      <p:bldP spid="17" grpId="0" animBg="1"/>
      <p:bldP spid="21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4D74BD6F-5E49-4017-BE4F-26CB76ED61B3}"/>
              </a:ext>
            </a:extLst>
          </p:cNvPr>
          <p:cNvSpPr txBox="1"/>
          <p:nvPr/>
        </p:nvSpPr>
        <p:spPr>
          <a:xfrm>
            <a:off x="2015022" y="1024450"/>
            <a:ext cx="2867697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กิจกรรมสภาเด็กและเยาวชน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862D6A0-9032-4D97-8D1D-FF55E2D4B8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12" y="999715"/>
            <a:ext cx="1859043" cy="242928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A6A63E6-2F2B-4064-A7B5-23F97FF38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14" y="4505641"/>
            <a:ext cx="3176565" cy="211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3E12E20-402D-452C-A7CD-D365748AA8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2" y="2933636"/>
            <a:ext cx="3176563" cy="211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AD0E041-7C07-4BB8-8DB7-A4ED22F0D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41" y="4448486"/>
            <a:ext cx="3176563" cy="211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993116C-BAF4-4DC6-9961-56BBBDBAF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77" y="3004013"/>
            <a:ext cx="3472828" cy="231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6447DB06-46DA-4D03-9108-3C50F84AEE14}"/>
              </a:ext>
            </a:extLst>
          </p:cNvPr>
          <p:cNvSpPr txBox="1"/>
          <p:nvPr/>
        </p:nvSpPr>
        <p:spPr>
          <a:xfrm>
            <a:off x="1336581" y="1709630"/>
            <a:ext cx="6809913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12"/>
              </a:rPr>
              <a:t>โครงการป้องกัน</a:t>
            </a:r>
            <a:r>
              <a:rPr lang="th-TH" sz="2000" b="1" i="0" dirty="0" err="1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12"/>
              </a:rPr>
              <a:t>เเละ</a:t>
            </a:r>
            <a:r>
              <a:rPr lang="th-TH" sz="20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12"/>
              </a:rPr>
              <a:t>แก้ไขปัญหาการตั้งครรภ์ในวัยรุ่น ประจำปีงบประมาณ2563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00FDDC37-CBB9-4085-B79A-C2F9DE2ED1F1}"/>
              </a:ext>
            </a:extLst>
          </p:cNvPr>
          <p:cNvSpPr txBox="1"/>
          <p:nvPr/>
        </p:nvSpPr>
        <p:spPr>
          <a:xfrm>
            <a:off x="1336581" y="2281856"/>
            <a:ext cx="3472829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  <a:hlinkClick r:id="rId13"/>
              </a:rPr>
              <a:t>เพจ สภาเด็กและเยาวชนอำเภอนาเชือก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22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701157C-13FF-4509-8977-365F9A2F3998}"/>
              </a:ext>
            </a:extLst>
          </p:cNvPr>
          <p:cNvSpPr txBox="1"/>
          <p:nvPr/>
        </p:nvSpPr>
        <p:spPr>
          <a:xfrm>
            <a:off x="2124478" y="964254"/>
            <a:ext cx="2254928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กิจกรรมสภานักเรียน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4D1254D-8979-42FA-A934-29B943B5B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90" y="2507689"/>
            <a:ext cx="1914915" cy="191491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9A6CAA3-312B-492F-B565-9BA69678AA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" y="3727640"/>
            <a:ext cx="2950474" cy="196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85F8CE6-B8EA-468B-8FC5-2253084DC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10" y="4714943"/>
            <a:ext cx="3074771" cy="2049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E2E481B-1EF7-49CF-9DE1-7F417C6FE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61" y="3794510"/>
            <a:ext cx="2748429" cy="1831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36CAAF4A-45DA-4BA6-BA5A-F2108B6465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66" y="4816841"/>
            <a:ext cx="2947359" cy="196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3DDE9CF6-18C2-44F8-9023-CD5892717300}"/>
              </a:ext>
            </a:extLst>
          </p:cNvPr>
          <p:cNvSpPr txBox="1"/>
          <p:nvPr/>
        </p:nvSpPr>
        <p:spPr>
          <a:xfrm>
            <a:off x="1183586" y="1692748"/>
            <a:ext cx="8191239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  <a:hlinkClick r:id="rId12"/>
              </a:rPr>
              <a:t>โครงการ “เสริมสร้างเครือข่ายและเผยแพร่ความรู้สู่ชุมชนเพื่อพัฒนาศักยภาพสภานักเรียน</a:t>
            </a:r>
            <a:r>
              <a:rPr lang="th-TH" sz="2000" dirty="0">
                <a:latin typeface="JasmineUPC" panose="02020603050405020304" pitchFamily="18" charset="-34"/>
                <a:cs typeface="JasmineUPC" panose="02020603050405020304" pitchFamily="18" charset="-34"/>
                <a:hlinkClick r:id="rId12"/>
              </a:rPr>
              <a:t>”</a:t>
            </a:r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  <a:hlinkClick r:id="rId12"/>
              </a:rPr>
              <a:t>และต้อนรับคณะศึกษาดูงานจากสภานักเรียนโรงเรียนเชียงยืนพิทยาคม</a:t>
            </a:r>
            <a:endParaRPr lang="th-TH" sz="16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75FFB7B6-728F-43FF-8B7F-DB836BEE44CF}"/>
              </a:ext>
            </a:extLst>
          </p:cNvPr>
          <p:cNvSpPr txBox="1"/>
          <p:nvPr/>
        </p:nvSpPr>
        <p:spPr>
          <a:xfrm>
            <a:off x="1183586" y="2539837"/>
            <a:ext cx="272354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50505"/>
                </a:solidFill>
                <a:latin typeface="JasmineUPC" panose="02020603050405020304" pitchFamily="18" charset="-34"/>
                <a:cs typeface="JasmineUPC" panose="02020603050405020304" pitchFamily="18" charset="-34"/>
                <a:hlinkClick r:id="rId13"/>
              </a:rPr>
              <a:t>โครงการ </a:t>
            </a:r>
            <a:r>
              <a:rPr lang="en-US" sz="24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13"/>
              </a:rPr>
              <a:t>SC</a:t>
            </a:r>
            <a:r>
              <a:rPr lang="th-TH" sz="24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13"/>
              </a:rPr>
              <a:t>ปันสุข...สู่น้อง</a:t>
            </a:r>
            <a:endParaRPr lang="th-TH" sz="24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A82E646E-DB4C-4C11-A9C3-8F0EADDB7599}"/>
              </a:ext>
            </a:extLst>
          </p:cNvPr>
          <p:cNvSpPr txBox="1"/>
          <p:nvPr/>
        </p:nvSpPr>
        <p:spPr>
          <a:xfrm>
            <a:off x="1183586" y="3259395"/>
            <a:ext cx="403744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  <a:hlinkClick r:id="rId14"/>
              </a:rPr>
              <a:t>เพจ สภานักเรียน โรงเรียนนาเชือกพิทยาสรรค์ 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72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</TotalTime>
  <Words>749</Words>
  <Application>Microsoft Office PowerPoint</Application>
  <PresentationFormat>กระดาษ A4 (210x297 มม.)</PresentationFormat>
  <Paragraphs>89</Paragraphs>
  <Slides>19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JasmineUPC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ศุฑาวัฒน์ ไชยสา</dc:creator>
  <cp:lastModifiedBy>ศุฑาวัฒน์ ไชยสา</cp:lastModifiedBy>
  <cp:revision>22</cp:revision>
  <dcterms:created xsi:type="dcterms:W3CDTF">2021-03-19T04:00:12Z</dcterms:created>
  <dcterms:modified xsi:type="dcterms:W3CDTF">2021-03-22T04:14:19Z</dcterms:modified>
</cp:coreProperties>
</file>